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91" r:id="rId5"/>
    <p:sldId id="292" r:id="rId6"/>
    <p:sldId id="263" r:id="rId7"/>
    <p:sldId id="262" r:id="rId8"/>
    <p:sldId id="280" r:id="rId9"/>
    <p:sldId id="298" r:id="rId10"/>
    <p:sldId id="281" r:id="rId11"/>
    <p:sldId id="275" r:id="rId12"/>
    <p:sldId id="271" r:id="rId13"/>
    <p:sldId id="303" r:id="rId14"/>
    <p:sldId id="296" r:id="rId15"/>
    <p:sldId id="301" r:id="rId16"/>
    <p:sldId id="302" r:id="rId17"/>
    <p:sldId id="279" r:id="rId18"/>
    <p:sldId id="295" r:id="rId19"/>
    <p:sldId id="297" r:id="rId20"/>
    <p:sldId id="299" r:id="rId21"/>
    <p:sldId id="300" r:id="rId22"/>
    <p:sldId id="293" r:id="rId23"/>
    <p:sldId id="28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nisha Shetty" initials="MS" lastIdx="1" clrIdx="0">
    <p:extLst>
      <p:ext uri="{19B8F6BF-5375-455C-9EA6-DF929625EA0E}">
        <p15:presenceInfo xmlns:p15="http://schemas.microsoft.com/office/powerpoint/2012/main" userId="Manisha Shetty"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690" autoAdjust="0"/>
  </p:normalViewPr>
  <p:slideViewPr>
    <p:cSldViewPr snapToGrid="0">
      <p:cViewPr varScale="1">
        <p:scale>
          <a:sx n="66" d="100"/>
          <a:sy n="66" d="100"/>
        </p:scale>
        <p:origin x="668"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hdphoto1.wdp>
</file>

<file path=ppt/media/hdphoto2.wdp>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jpg>
</file>

<file path=ppt/media/image4.jpg>
</file>

<file path=ppt/media/image5.png>
</file>

<file path=ppt/media/image6.jp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EABB8-A715-42A8-8BEF-7FEF87DC81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32EA631-D741-400E-AC35-7FAA015E0F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E85F9CA-4FAF-4B4E-9B5B-38E8FF676261}"/>
              </a:ext>
            </a:extLst>
          </p:cNvPr>
          <p:cNvSpPr>
            <a:spLocks noGrp="1"/>
          </p:cNvSpPr>
          <p:nvPr>
            <p:ph type="dt" sz="half" idx="10"/>
          </p:nvPr>
        </p:nvSpPr>
        <p:spPr/>
        <p:txBody>
          <a:bodyPr/>
          <a:lstStyle/>
          <a:p>
            <a:fld id="{466B7945-8997-4926-A418-988DFC48CD41}" type="datetimeFigureOut">
              <a:rPr lang="en-IN" smtClean="0"/>
              <a:t>23-04-2024</a:t>
            </a:fld>
            <a:endParaRPr lang="en-IN"/>
          </a:p>
        </p:txBody>
      </p:sp>
      <p:sp>
        <p:nvSpPr>
          <p:cNvPr id="5" name="Footer Placeholder 4">
            <a:extLst>
              <a:ext uri="{FF2B5EF4-FFF2-40B4-BE49-F238E27FC236}">
                <a16:creationId xmlns:a16="http://schemas.microsoft.com/office/drawing/2014/main" id="{6013A369-67F0-4AD5-9CB1-BBFAF5150E5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E3E264-C877-46F3-B35E-AE1AA33AB4D3}"/>
              </a:ext>
            </a:extLst>
          </p:cNvPr>
          <p:cNvSpPr>
            <a:spLocks noGrp="1"/>
          </p:cNvSpPr>
          <p:nvPr>
            <p:ph type="sldNum" sz="quarter" idx="12"/>
          </p:nvPr>
        </p:nvSpPr>
        <p:spPr/>
        <p:txBody>
          <a:bodyPr/>
          <a:lstStyle/>
          <a:p>
            <a:fld id="{E82009C7-FFF9-486B-85E3-0174C202C89D}" type="slidenum">
              <a:rPr lang="en-IN" smtClean="0"/>
              <a:t>‹#›</a:t>
            </a:fld>
            <a:endParaRPr lang="en-IN"/>
          </a:p>
        </p:txBody>
      </p:sp>
    </p:spTree>
    <p:extLst>
      <p:ext uri="{BB962C8B-B14F-4D97-AF65-F5344CB8AC3E}">
        <p14:creationId xmlns:p14="http://schemas.microsoft.com/office/powerpoint/2010/main" val="217126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92E9A-CB6C-4F9E-BAD0-2E3B6E4D99F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95B0D2D-71EA-4344-A9B6-828DEE8F09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32960D9-72B9-48A4-A4F6-E98F6CCA58EC}"/>
              </a:ext>
            </a:extLst>
          </p:cNvPr>
          <p:cNvSpPr>
            <a:spLocks noGrp="1"/>
          </p:cNvSpPr>
          <p:nvPr>
            <p:ph type="dt" sz="half" idx="10"/>
          </p:nvPr>
        </p:nvSpPr>
        <p:spPr/>
        <p:txBody>
          <a:bodyPr/>
          <a:lstStyle/>
          <a:p>
            <a:fld id="{466B7945-8997-4926-A418-988DFC48CD41}" type="datetimeFigureOut">
              <a:rPr lang="en-IN" smtClean="0"/>
              <a:t>23-04-2024</a:t>
            </a:fld>
            <a:endParaRPr lang="en-IN"/>
          </a:p>
        </p:txBody>
      </p:sp>
      <p:sp>
        <p:nvSpPr>
          <p:cNvPr id="5" name="Footer Placeholder 4">
            <a:extLst>
              <a:ext uri="{FF2B5EF4-FFF2-40B4-BE49-F238E27FC236}">
                <a16:creationId xmlns:a16="http://schemas.microsoft.com/office/drawing/2014/main" id="{1275C272-56BB-455A-A428-A62597EDD76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8B5F8D-BB00-4689-BDC9-B740BCCE261D}"/>
              </a:ext>
            </a:extLst>
          </p:cNvPr>
          <p:cNvSpPr>
            <a:spLocks noGrp="1"/>
          </p:cNvSpPr>
          <p:nvPr>
            <p:ph type="sldNum" sz="quarter" idx="12"/>
          </p:nvPr>
        </p:nvSpPr>
        <p:spPr/>
        <p:txBody>
          <a:bodyPr/>
          <a:lstStyle/>
          <a:p>
            <a:fld id="{E82009C7-FFF9-486B-85E3-0174C202C89D}" type="slidenum">
              <a:rPr lang="en-IN" smtClean="0"/>
              <a:t>‹#›</a:t>
            </a:fld>
            <a:endParaRPr lang="en-IN"/>
          </a:p>
        </p:txBody>
      </p:sp>
    </p:spTree>
    <p:extLst>
      <p:ext uri="{BB962C8B-B14F-4D97-AF65-F5344CB8AC3E}">
        <p14:creationId xmlns:p14="http://schemas.microsoft.com/office/powerpoint/2010/main" val="3650135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62F62D-E23E-49CA-8B92-F04979EA2C4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E70FAB5-62AA-4FD1-AB6F-56EFBDDCA11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0A756F-E195-4439-8D0D-4224E8AC7BB7}"/>
              </a:ext>
            </a:extLst>
          </p:cNvPr>
          <p:cNvSpPr>
            <a:spLocks noGrp="1"/>
          </p:cNvSpPr>
          <p:nvPr>
            <p:ph type="dt" sz="half" idx="10"/>
          </p:nvPr>
        </p:nvSpPr>
        <p:spPr/>
        <p:txBody>
          <a:bodyPr/>
          <a:lstStyle/>
          <a:p>
            <a:fld id="{466B7945-8997-4926-A418-988DFC48CD41}" type="datetimeFigureOut">
              <a:rPr lang="en-IN" smtClean="0"/>
              <a:t>23-04-2024</a:t>
            </a:fld>
            <a:endParaRPr lang="en-IN"/>
          </a:p>
        </p:txBody>
      </p:sp>
      <p:sp>
        <p:nvSpPr>
          <p:cNvPr id="5" name="Footer Placeholder 4">
            <a:extLst>
              <a:ext uri="{FF2B5EF4-FFF2-40B4-BE49-F238E27FC236}">
                <a16:creationId xmlns:a16="http://schemas.microsoft.com/office/drawing/2014/main" id="{F6B3A35D-3E5C-4564-B1B9-E02EC533D5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CD654D-662D-4271-984E-61F871589091}"/>
              </a:ext>
            </a:extLst>
          </p:cNvPr>
          <p:cNvSpPr>
            <a:spLocks noGrp="1"/>
          </p:cNvSpPr>
          <p:nvPr>
            <p:ph type="sldNum" sz="quarter" idx="12"/>
          </p:nvPr>
        </p:nvSpPr>
        <p:spPr/>
        <p:txBody>
          <a:bodyPr/>
          <a:lstStyle/>
          <a:p>
            <a:fld id="{E82009C7-FFF9-486B-85E3-0174C202C89D}" type="slidenum">
              <a:rPr lang="en-IN" smtClean="0"/>
              <a:t>‹#›</a:t>
            </a:fld>
            <a:endParaRPr lang="en-IN"/>
          </a:p>
        </p:txBody>
      </p:sp>
    </p:spTree>
    <p:extLst>
      <p:ext uri="{BB962C8B-B14F-4D97-AF65-F5344CB8AC3E}">
        <p14:creationId xmlns:p14="http://schemas.microsoft.com/office/powerpoint/2010/main" val="2720338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C0C73-8517-462D-8ABC-EC01FB08AC7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BF0C33A-025C-449D-8B58-21CF6D4C78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A6B26AF-8A7B-4FDF-AFCD-D1567DC4E3B9}"/>
              </a:ext>
            </a:extLst>
          </p:cNvPr>
          <p:cNvSpPr>
            <a:spLocks noGrp="1"/>
          </p:cNvSpPr>
          <p:nvPr>
            <p:ph type="dt" sz="half" idx="10"/>
          </p:nvPr>
        </p:nvSpPr>
        <p:spPr/>
        <p:txBody>
          <a:bodyPr/>
          <a:lstStyle/>
          <a:p>
            <a:fld id="{466B7945-8997-4926-A418-988DFC48CD41}" type="datetimeFigureOut">
              <a:rPr lang="en-IN" smtClean="0"/>
              <a:t>23-04-2024</a:t>
            </a:fld>
            <a:endParaRPr lang="en-IN"/>
          </a:p>
        </p:txBody>
      </p:sp>
      <p:sp>
        <p:nvSpPr>
          <p:cNvPr id="5" name="Footer Placeholder 4">
            <a:extLst>
              <a:ext uri="{FF2B5EF4-FFF2-40B4-BE49-F238E27FC236}">
                <a16:creationId xmlns:a16="http://schemas.microsoft.com/office/drawing/2014/main" id="{A30A392F-8AC8-4073-9C61-5C7F315A3CF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E3732D-7892-470D-9566-CA08F1D6BD30}"/>
              </a:ext>
            </a:extLst>
          </p:cNvPr>
          <p:cNvSpPr>
            <a:spLocks noGrp="1"/>
          </p:cNvSpPr>
          <p:nvPr>
            <p:ph type="sldNum" sz="quarter" idx="12"/>
          </p:nvPr>
        </p:nvSpPr>
        <p:spPr/>
        <p:txBody>
          <a:bodyPr/>
          <a:lstStyle/>
          <a:p>
            <a:fld id="{E82009C7-FFF9-486B-85E3-0174C202C89D}" type="slidenum">
              <a:rPr lang="en-IN" smtClean="0"/>
              <a:t>‹#›</a:t>
            </a:fld>
            <a:endParaRPr lang="en-IN"/>
          </a:p>
        </p:txBody>
      </p:sp>
    </p:spTree>
    <p:extLst>
      <p:ext uri="{BB962C8B-B14F-4D97-AF65-F5344CB8AC3E}">
        <p14:creationId xmlns:p14="http://schemas.microsoft.com/office/powerpoint/2010/main" val="2290587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181C0-B8C0-46CA-AC33-B9882DD6D72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3890DCE-08CE-46C5-B137-78DB38F80A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E5A9D77-74D3-4D30-83E5-440FDC10E64A}"/>
              </a:ext>
            </a:extLst>
          </p:cNvPr>
          <p:cNvSpPr>
            <a:spLocks noGrp="1"/>
          </p:cNvSpPr>
          <p:nvPr>
            <p:ph type="dt" sz="half" idx="10"/>
          </p:nvPr>
        </p:nvSpPr>
        <p:spPr/>
        <p:txBody>
          <a:bodyPr/>
          <a:lstStyle/>
          <a:p>
            <a:fld id="{466B7945-8997-4926-A418-988DFC48CD41}" type="datetimeFigureOut">
              <a:rPr lang="en-IN" smtClean="0"/>
              <a:t>23-04-2024</a:t>
            </a:fld>
            <a:endParaRPr lang="en-IN"/>
          </a:p>
        </p:txBody>
      </p:sp>
      <p:sp>
        <p:nvSpPr>
          <p:cNvPr id="5" name="Footer Placeholder 4">
            <a:extLst>
              <a:ext uri="{FF2B5EF4-FFF2-40B4-BE49-F238E27FC236}">
                <a16:creationId xmlns:a16="http://schemas.microsoft.com/office/drawing/2014/main" id="{B5162EC6-CCF3-4836-BB98-7CBF4DF65D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BC19B7-5DF2-4FAE-8639-F094447B1105}"/>
              </a:ext>
            </a:extLst>
          </p:cNvPr>
          <p:cNvSpPr>
            <a:spLocks noGrp="1"/>
          </p:cNvSpPr>
          <p:nvPr>
            <p:ph type="sldNum" sz="quarter" idx="12"/>
          </p:nvPr>
        </p:nvSpPr>
        <p:spPr/>
        <p:txBody>
          <a:bodyPr/>
          <a:lstStyle/>
          <a:p>
            <a:fld id="{E82009C7-FFF9-486B-85E3-0174C202C89D}" type="slidenum">
              <a:rPr lang="en-IN" smtClean="0"/>
              <a:t>‹#›</a:t>
            </a:fld>
            <a:endParaRPr lang="en-IN"/>
          </a:p>
        </p:txBody>
      </p:sp>
    </p:spTree>
    <p:extLst>
      <p:ext uri="{BB962C8B-B14F-4D97-AF65-F5344CB8AC3E}">
        <p14:creationId xmlns:p14="http://schemas.microsoft.com/office/powerpoint/2010/main" val="1793263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17375-4723-40B7-AF60-79FE19FF306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78920C9-E004-46EC-A9C6-DAD452EDCD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45A1C9E-47F8-45BF-93C2-2294229D7E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C1A3750-B0A7-4BA0-A918-240818130372}"/>
              </a:ext>
            </a:extLst>
          </p:cNvPr>
          <p:cNvSpPr>
            <a:spLocks noGrp="1"/>
          </p:cNvSpPr>
          <p:nvPr>
            <p:ph type="dt" sz="half" idx="10"/>
          </p:nvPr>
        </p:nvSpPr>
        <p:spPr/>
        <p:txBody>
          <a:bodyPr/>
          <a:lstStyle/>
          <a:p>
            <a:fld id="{466B7945-8997-4926-A418-988DFC48CD41}" type="datetimeFigureOut">
              <a:rPr lang="en-IN" smtClean="0"/>
              <a:t>23-04-2024</a:t>
            </a:fld>
            <a:endParaRPr lang="en-IN"/>
          </a:p>
        </p:txBody>
      </p:sp>
      <p:sp>
        <p:nvSpPr>
          <p:cNvPr id="6" name="Footer Placeholder 5">
            <a:extLst>
              <a:ext uri="{FF2B5EF4-FFF2-40B4-BE49-F238E27FC236}">
                <a16:creationId xmlns:a16="http://schemas.microsoft.com/office/drawing/2014/main" id="{121D9814-3B5E-451E-BBE1-D997D6A18EB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C4E08C6-76C7-42C4-88F9-6326D8CCE6A5}"/>
              </a:ext>
            </a:extLst>
          </p:cNvPr>
          <p:cNvSpPr>
            <a:spLocks noGrp="1"/>
          </p:cNvSpPr>
          <p:nvPr>
            <p:ph type="sldNum" sz="quarter" idx="12"/>
          </p:nvPr>
        </p:nvSpPr>
        <p:spPr/>
        <p:txBody>
          <a:bodyPr/>
          <a:lstStyle/>
          <a:p>
            <a:fld id="{E82009C7-FFF9-486B-85E3-0174C202C89D}" type="slidenum">
              <a:rPr lang="en-IN" smtClean="0"/>
              <a:t>‹#›</a:t>
            </a:fld>
            <a:endParaRPr lang="en-IN"/>
          </a:p>
        </p:txBody>
      </p:sp>
    </p:spTree>
    <p:extLst>
      <p:ext uri="{BB962C8B-B14F-4D97-AF65-F5344CB8AC3E}">
        <p14:creationId xmlns:p14="http://schemas.microsoft.com/office/powerpoint/2010/main" val="221363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90CC9-32B2-47BC-B260-09D8035656F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23C6A63-6B9F-4461-803D-339071333A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BAD0A6-04F8-46B0-A0B9-DE3FCD46D4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22E18A8-FE5F-4B8D-AB46-45070F6B85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D9CE6F-2F67-4CFA-8E3F-26284865B2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075C672-353E-4C20-B1C1-92FADC3CE67B}"/>
              </a:ext>
            </a:extLst>
          </p:cNvPr>
          <p:cNvSpPr>
            <a:spLocks noGrp="1"/>
          </p:cNvSpPr>
          <p:nvPr>
            <p:ph type="dt" sz="half" idx="10"/>
          </p:nvPr>
        </p:nvSpPr>
        <p:spPr/>
        <p:txBody>
          <a:bodyPr/>
          <a:lstStyle/>
          <a:p>
            <a:fld id="{466B7945-8997-4926-A418-988DFC48CD41}" type="datetimeFigureOut">
              <a:rPr lang="en-IN" smtClean="0"/>
              <a:t>23-04-2024</a:t>
            </a:fld>
            <a:endParaRPr lang="en-IN"/>
          </a:p>
        </p:txBody>
      </p:sp>
      <p:sp>
        <p:nvSpPr>
          <p:cNvPr id="8" name="Footer Placeholder 7">
            <a:extLst>
              <a:ext uri="{FF2B5EF4-FFF2-40B4-BE49-F238E27FC236}">
                <a16:creationId xmlns:a16="http://schemas.microsoft.com/office/drawing/2014/main" id="{EC134BB1-CEB6-455A-BFDF-E081C50933E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D52DDCA-37DD-466F-9AB6-2415F6307D69}"/>
              </a:ext>
            </a:extLst>
          </p:cNvPr>
          <p:cNvSpPr>
            <a:spLocks noGrp="1"/>
          </p:cNvSpPr>
          <p:nvPr>
            <p:ph type="sldNum" sz="quarter" idx="12"/>
          </p:nvPr>
        </p:nvSpPr>
        <p:spPr/>
        <p:txBody>
          <a:bodyPr/>
          <a:lstStyle/>
          <a:p>
            <a:fld id="{E82009C7-FFF9-486B-85E3-0174C202C89D}" type="slidenum">
              <a:rPr lang="en-IN" smtClean="0"/>
              <a:t>‹#›</a:t>
            </a:fld>
            <a:endParaRPr lang="en-IN"/>
          </a:p>
        </p:txBody>
      </p:sp>
    </p:spTree>
    <p:extLst>
      <p:ext uri="{BB962C8B-B14F-4D97-AF65-F5344CB8AC3E}">
        <p14:creationId xmlns:p14="http://schemas.microsoft.com/office/powerpoint/2010/main" val="1228119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46F60-FEEB-4C0F-8530-74A6CA01CE6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7E23BCA-7783-4D78-8355-22167F323AC1}"/>
              </a:ext>
            </a:extLst>
          </p:cNvPr>
          <p:cNvSpPr>
            <a:spLocks noGrp="1"/>
          </p:cNvSpPr>
          <p:nvPr>
            <p:ph type="dt" sz="half" idx="10"/>
          </p:nvPr>
        </p:nvSpPr>
        <p:spPr/>
        <p:txBody>
          <a:bodyPr/>
          <a:lstStyle/>
          <a:p>
            <a:fld id="{466B7945-8997-4926-A418-988DFC48CD41}" type="datetimeFigureOut">
              <a:rPr lang="en-IN" smtClean="0"/>
              <a:t>23-04-2024</a:t>
            </a:fld>
            <a:endParaRPr lang="en-IN"/>
          </a:p>
        </p:txBody>
      </p:sp>
      <p:sp>
        <p:nvSpPr>
          <p:cNvPr id="4" name="Footer Placeholder 3">
            <a:extLst>
              <a:ext uri="{FF2B5EF4-FFF2-40B4-BE49-F238E27FC236}">
                <a16:creationId xmlns:a16="http://schemas.microsoft.com/office/drawing/2014/main" id="{BE70C8ED-A038-4656-943E-048D8325D31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7F833E3-4632-49B4-BB0E-5211FC27363F}"/>
              </a:ext>
            </a:extLst>
          </p:cNvPr>
          <p:cNvSpPr>
            <a:spLocks noGrp="1"/>
          </p:cNvSpPr>
          <p:nvPr>
            <p:ph type="sldNum" sz="quarter" idx="12"/>
          </p:nvPr>
        </p:nvSpPr>
        <p:spPr/>
        <p:txBody>
          <a:bodyPr/>
          <a:lstStyle/>
          <a:p>
            <a:fld id="{E82009C7-FFF9-486B-85E3-0174C202C89D}" type="slidenum">
              <a:rPr lang="en-IN" smtClean="0"/>
              <a:t>‹#›</a:t>
            </a:fld>
            <a:endParaRPr lang="en-IN"/>
          </a:p>
        </p:txBody>
      </p:sp>
    </p:spTree>
    <p:extLst>
      <p:ext uri="{BB962C8B-B14F-4D97-AF65-F5344CB8AC3E}">
        <p14:creationId xmlns:p14="http://schemas.microsoft.com/office/powerpoint/2010/main" val="948485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A95D53-4D5F-41B2-B218-CAC8C7A07159}"/>
              </a:ext>
            </a:extLst>
          </p:cNvPr>
          <p:cNvSpPr>
            <a:spLocks noGrp="1"/>
          </p:cNvSpPr>
          <p:nvPr>
            <p:ph type="dt" sz="half" idx="10"/>
          </p:nvPr>
        </p:nvSpPr>
        <p:spPr/>
        <p:txBody>
          <a:bodyPr/>
          <a:lstStyle/>
          <a:p>
            <a:fld id="{466B7945-8997-4926-A418-988DFC48CD41}" type="datetimeFigureOut">
              <a:rPr lang="en-IN" smtClean="0"/>
              <a:t>23-04-2024</a:t>
            </a:fld>
            <a:endParaRPr lang="en-IN"/>
          </a:p>
        </p:txBody>
      </p:sp>
      <p:sp>
        <p:nvSpPr>
          <p:cNvPr id="3" name="Footer Placeholder 2">
            <a:extLst>
              <a:ext uri="{FF2B5EF4-FFF2-40B4-BE49-F238E27FC236}">
                <a16:creationId xmlns:a16="http://schemas.microsoft.com/office/drawing/2014/main" id="{087F8153-EE7A-4057-9059-6A39F0D7EE4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24C6EE4-7571-4462-8555-5A995BC37F20}"/>
              </a:ext>
            </a:extLst>
          </p:cNvPr>
          <p:cNvSpPr>
            <a:spLocks noGrp="1"/>
          </p:cNvSpPr>
          <p:nvPr>
            <p:ph type="sldNum" sz="quarter" idx="12"/>
          </p:nvPr>
        </p:nvSpPr>
        <p:spPr/>
        <p:txBody>
          <a:bodyPr/>
          <a:lstStyle/>
          <a:p>
            <a:fld id="{E82009C7-FFF9-486B-85E3-0174C202C89D}" type="slidenum">
              <a:rPr lang="en-IN" smtClean="0"/>
              <a:t>‹#›</a:t>
            </a:fld>
            <a:endParaRPr lang="en-IN"/>
          </a:p>
        </p:txBody>
      </p:sp>
    </p:spTree>
    <p:extLst>
      <p:ext uri="{BB962C8B-B14F-4D97-AF65-F5344CB8AC3E}">
        <p14:creationId xmlns:p14="http://schemas.microsoft.com/office/powerpoint/2010/main" val="3120176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16B78-53E5-4F24-963B-0009F4671A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C729FF9-B5CA-431A-9C59-BA017B21DA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65F35B6-A487-4977-B3B0-CCCCDC818A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C28466-2ACD-49D1-A705-98258EE258F4}"/>
              </a:ext>
            </a:extLst>
          </p:cNvPr>
          <p:cNvSpPr>
            <a:spLocks noGrp="1"/>
          </p:cNvSpPr>
          <p:nvPr>
            <p:ph type="dt" sz="half" idx="10"/>
          </p:nvPr>
        </p:nvSpPr>
        <p:spPr/>
        <p:txBody>
          <a:bodyPr/>
          <a:lstStyle/>
          <a:p>
            <a:fld id="{466B7945-8997-4926-A418-988DFC48CD41}" type="datetimeFigureOut">
              <a:rPr lang="en-IN" smtClean="0"/>
              <a:t>23-04-2024</a:t>
            </a:fld>
            <a:endParaRPr lang="en-IN"/>
          </a:p>
        </p:txBody>
      </p:sp>
      <p:sp>
        <p:nvSpPr>
          <p:cNvPr id="6" name="Footer Placeholder 5">
            <a:extLst>
              <a:ext uri="{FF2B5EF4-FFF2-40B4-BE49-F238E27FC236}">
                <a16:creationId xmlns:a16="http://schemas.microsoft.com/office/drawing/2014/main" id="{0EDD82D4-EFCF-454A-9A71-597F58FBF88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34C6C9C-17FC-4DFD-A4FC-9B96E2DC8362}"/>
              </a:ext>
            </a:extLst>
          </p:cNvPr>
          <p:cNvSpPr>
            <a:spLocks noGrp="1"/>
          </p:cNvSpPr>
          <p:nvPr>
            <p:ph type="sldNum" sz="quarter" idx="12"/>
          </p:nvPr>
        </p:nvSpPr>
        <p:spPr/>
        <p:txBody>
          <a:bodyPr/>
          <a:lstStyle/>
          <a:p>
            <a:fld id="{E82009C7-FFF9-486B-85E3-0174C202C89D}" type="slidenum">
              <a:rPr lang="en-IN" smtClean="0"/>
              <a:t>‹#›</a:t>
            </a:fld>
            <a:endParaRPr lang="en-IN"/>
          </a:p>
        </p:txBody>
      </p:sp>
    </p:spTree>
    <p:extLst>
      <p:ext uri="{BB962C8B-B14F-4D97-AF65-F5344CB8AC3E}">
        <p14:creationId xmlns:p14="http://schemas.microsoft.com/office/powerpoint/2010/main" val="2679022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D6898-0A1D-4AC7-B5B6-E7E4DEB9C9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D3ED275-0599-42D7-9034-6CE2355815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17B18F9-3EB5-4247-AD1C-97DAE002B3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2B274D-9A65-42B0-B242-C0C5E04FC4AA}"/>
              </a:ext>
            </a:extLst>
          </p:cNvPr>
          <p:cNvSpPr>
            <a:spLocks noGrp="1"/>
          </p:cNvSpPr>
          <p:nvPr>
            <p:ph type="dt" sz="half" idx="10"/>
          </p:nvPr>
        </p:nvSpPr>
        <p:spPr/>
        <p:txBody>
          <a:bodyPr/>
          <a:lstStyle/>
          <a:p>
            <a:fld id="{466B7945-8997-4926-A418-988DFC48CD41}" type="datetimeFigureOut">
              <a:rPr lang="en-IN" smtClean="0"/>
              <a:t>23-04-2024</a:t>
            </a:fld>
            <a:endParaRPr lang="en-IN"/>
          </a:p>
        </p:txBody>
      </p:sp>
      <p:sp>
        <p:nvSpPr>
          <p:cNvPr id="6" name="Footer Placeholder 5">
            <a:extLst>
              <a:ext uri="{FF2B5EF4-FFF2-40B4-BE49-F238E27FC236}">
                <a16:creationId xmlns:a16="http://schemas.microsoft.com/office/drawing/2014/main" id="{7ECAF6D1-3A02-4214-8D95-E84FBA12629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77FA8E-E79C-430B-82AD-D2BF08FBEBF7}"/>
              </a:ext>
            </a:extLst>
          </p:cNvPr>
          <p:cNvSpPr>
            <a:spLocks noGrp="1"/>
          </p:cNvSpPr>
          <p:nvPr>
            <p:ph type="sldNum" sz="quarter" idx="12"/>
          </p:nvPr>
        </p:nvSpPr>
        <p:spPr/>
        <p:txBody>
          <a:bodyPr/>
          <a:lstStyle/>
          <a:p>
            <a:fld id="{E82009C7-FFF9-486B-85E3-0174C202C89D}" type="slidenum">
              <a:rPr lang="en-IN" smtClean="0"/>
              <a:t>‹#›</a:t>
            </a:fld>
            <a:endParaRPr lang="en-IN"/>
          </a:p>
        </p:txBody>
      </p:sp>
    </p:spTree>
    <p:extLst>
      <p:ext uri="{BB962C8B-B14F-4D97-AF65-F5344CB8AC3E}">
        <p14:creationId xmlns:p14="http://schemas.microsoft.com/office/powerpoint/2010/main" val="399045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1E501B-D477-4D4A-9E1F-B1F8977144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ADA6A91-2318-4C7B-9766-B80AB55B42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6F8BA2-55F8-4435-8C47-1D2BA41FA5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6B7945-8997-4926-A418-988DFC48CD41}" type="datetimeFigureOut">
              <a:rPr lang="en-IN" smtClean="0"/>
              <a:t>23-04-2024</a:t>
            </a:fld>
            <a:endParaRPr lang="en-IN"/>
          </a:p>
        </p:txBody>
      </p:sp>
      <p:sp>
        <p:nvSpPr>
          <p:cNvPr id="5" name="Footer Placeholder 4">
            <a:extLst>
              <a:ext uri="{FF2B5EF4-FFF2-40B4-BE49-F238E27FC236}">
                <a16:creationId xmlns:a16="http://schemas.microsoft.com/office/drawing/2014/main" id="{4838BE77-FFCE-40BD-8504-016029B815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61A726D-0DC3-4D9A-A74F-EB2A9A535A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2009C7-FFF9-486B-85E3-0174C202C89D}" type="slidenum">
              <a:rPr lang="en-IN" smtClean="0"/>
              <a:t>‹#›</a:t>
            </a:fld>
            <a:endParaRPr lang="en-IN"/>
          </a:p>
        </p:txBody>
      </p:sp>
    </p:spTree>
    <p:extLst>
      <p:ext uri="{BB962C8B-B14F-4D97-AF65-F5344CB8AC3E}">
        <p14:creationId xmlns:p14="http://schemas.microsoft.com/office/powerpoint/2010/main" val="8871274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2.png"/><Relationship Id="rId7" Type="http://schemas.openxmlformats.org/officeDocument/2006/relationships/image" Target="../media/image17.png"/><Relationship Id="rId2" Type="http://schemas.openxmlformats.org/officeDocument/2006/relationships/image" Target="../media/image11.jp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6.png"/><Relationship Id="rId7" Type="http://schemas.openxmlformats.org/officeDocument/2006/relationships/image" Target="../media/image18.png"/><Relationship Id="rId12" Type="http://schemas.openxmlformats.org/officeDocument/2006/relationships/image" Target="../media/image22.png"/><Relationship Id="rId2" Type="http://schemas.openxmlformats.org/officeDocument/2006/relationships/image" Target="../media/image3.jpg"/><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12.png"/><Relationship Id="rId5" Type="http://schemas.openxmlformats.org/officeDocument/2006/relationships/image" Target="../media/image14.png"/><Relationship Id="rId10" Type="http://schemas.openxmlformats.org/officeDocument/2006/relationships/image" Target="../media/image21.png"/><Relationship Id="rId4" Type="http://schemas.openxmlformats.org/officeDocument/2006/relationships/image" Target="../media/image17.png"/><Relationship Id="rId9"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7.xml"/><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7.png"/><Relationship Id="rId7" Type="http://schemas.openxmlformats.org/officeDocument/2006/relationships/image" Target="../media/image25.png"/><Relationship Id="rId2" Type="http://schemas.openxmlformats.org/officeDocument/2006/relationships/image" Target="../media/image6.jp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7.png"/><Relationship Id="rId7" Type="http://schemas.openxmlformats.org/officeDocument/2006/relationships/image" Target="../media/image27.png"/><Relationship Id="rId2" Type="http://schemas.openxmlformats.org/officeDocument/2006/relationships/image" Target="../media/image6.jp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png"/><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7.png"/><Relationship Id="rId7" Type="http://schemas.openxmlformats.org/officeDocument/2006/relationships/image" Target="../media/image20.png"/><Relationship Id="rId2" Type="http://schemas.openxmlformats.org/officeDocument/2006/relationships/image" Target="../media/image6.jp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10" Type="http://schemas.openxmlformats.org/officeDocument/2006/relationships/image" Target="../media/image28.png"/><Relationship Id="rId4" Type="http://schemas.microsoft.com/office/2007/relationships/hdphoto" Target="../media/hdphoto2.wdp"/><Relationship Id="rId9" Type="http://schemas.openxmlformats.org/officeDocument/2006/relationships/image" Target="../media/image27.png"/></Relationships>
</file>

<file path=ppt/slides/_rels/slide1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18.png"/><Relationship Id="rId7" Type="http://schemas.openxmlformats.org/officeDocument/2006/relationships/image" Target="../media/image29.png"/><Relationship Id="rId2" Type="http://schemas.openxmlformats.org/officeDocument/2006/relationships/image" Target="../media/image3.jp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8.png"/><Relationship Id="rId4" Type="http://schemas.openxmlformats.org/officeDocument/2006/relationships/image" Target="../media/image19.png"/><Relationship Id="rId9" Type="http://schemas.openxmlformats.org/officeDocument/2006/relationships/image" Target="../media/image27.png"/></Relationships>
</file>

<file path=ppt/slides/_rels/slide1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31.png"/><Relationship Id="rId7" Type="http://schemas.openxmlformats.org/officeDocument/2006/relationships/image" Target="../media/image18.png"/><Relationship Id="rId2" Type="http://schemas.openxmlformats.org/officeDocument/2006/relationships/image" Target="../media/image3.jp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30.png"/><Relationship Id="rId10" Type="http://schemas.openxmlformats.org/officeDocument/2006/relationships/image" Target="../media/image21.png"/><Relationship Id="rId4" Type="http://schemas.openxmlformats.org/officeDocument/2006/relationships/image" Target="../media/image32.png"/><Relationship Id="rId9" Type="http://schemas.openxmlformats.org/officeDocument/2006/relationships/image" Target="../media/image20.png"/></Relationships>
</file>

<file path=ppt/slides/_rels/slide18.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33.png"/><Relationship Id="rId7" Type="http://schemas.openxmlformats.org/officeDocument/2006/relationships/image" Target="../media/image29.png"/><Relationship Id="rId2" Type="http://schemas.openxmlformats.org/officeDocument/2006/relationships/image" Target="../media/image3.jp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7.xml"/><Relationship Id="rId5" Type="http://schemas.openxmlformats.org/officeDocument/2006/relationships/image" Target="../media/image5.pn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jp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64160A9-E641-488A-9DE0-9D62F6382067}"/>
              </a:ext>
            </a:extLst>
          </p:cNvPr>
          <p:cNvSpPr/>
          <p:nvPr/>
        </p:nvSpPr>
        <p:spPr>
          <a:xfrm>
            <a:off x="1681480" y="2936240"/>
            <a:ext cx="8829040" cy="1938992"/>
          </a:xfrm>
          <a:prstGeom prst="rect">
            <a:avLst/>
          </a:prstGeom>
          <a:noFill/>
        </p:spPr>
        <p:txBody>
          <a:bodyPr wrap="square" lIns="91440" tIns="45720" rIns="91440" bIns="45720">
            <a:spAutoFit/>
          </a:bodyPr>
          <a:lstStyle/>
          <a:p>
            <a:pPr algn="ctr"/>
            <a:r>
              <a:rPr lang="en-IN" sz="4000" cap="none" spc="0" dirty="0">
                <a:ln w="9525">
                  <a:solidFill>
                    <a:schemeClr val="bg1"/>
                  </a:solidFill>
                  <a:prstDash val="solid"/>
                </a:ln>
                <a:solidFill>
                  <a:schemeClr val="bg1"/>
                </a:solidFill>
                <a:effectLst>
                  <a:outerShdw blurRad="50800" dist="38100" dir="2700000" algn="tl" rotWithShape="0">
                    <a:prstClr val="black">
                      <a:alpha val="40000"/>
                    </a:prstClr>
                  </a:outerShdw>
                </a:effectLst>
                <a:latin typeface="Bernard MT Condensed" panose="02050806060905020404" pitchFamily="18" charset="0"/>
              </a:rPr>
              <a:t>ESTIMATION OF BIOPHYSICAL CHARACTERISTICS USING MICROWAVE DATA AND MACHINE LEARNING</a:t>
            </a:r>
          </a:p>
        </p:txBody>
      </p:sp>
      <p:pic>
        <p:nvPicPr>
          <p:cNvPr id="4" name="Picture 3">
            <a:extLst>
              <a:ext uri="{FF2B5EF4-FFF2-40B4-BE49-F238E27FC236}">
                <a16:creationId xmlns:a16="http://schemas.microsoft.com/office/drawing/2014/main" id="{C41A6893-A6EE-49A7-8474-8CED2DDFAB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 y="0"/>
            <a:ext cx="12190676" cy="6858000"/>
          </a:xfrm>
          <a:prstGeom prst="rect">
            <a:avLst/>
          </a:prstGeom>
        </p:spPr>
      </p:pic>
      <p:sp>
        <p:nvSpPr>
          <p:cNvPr id="8" name="Rectangle 7">
            <a:extLst>
              <a:ext uri="{FF2B5EF4-FFF2-40B4-BE49-F238E27FC236}">
                <a16:creationId xmlns:a16="http://schemas.microsoft.com/office/drawing/2014/main" id="{46C777DF-3E9B-4612-A0E1-D64644DEA1B4}"/>
              </a:ext>
            </a:extLst>
          </p:cNvPr>
          <p:cNvSpPr/>
          <p:nvPr/>
        </p:nvSpPr>
        <p:spPr>
          <a:xfrm>
            <a:off x="1681480" y="3724341"/>
            <a:ext cx="8829040" cy="1077218"/>
          </a:xfrm>
          <a:prstGeom prst="rect">
            <a:avLst/>
          </a:prstGeom>
          <a:noFill/>
        </p:spPr>
        <p:txBody>
          <a:bodyPr wrap="square" lIns="91440" tIns="45720" rIns="91440" bIns="45720">
            <a:spAutoFit/>
          </a:bodyPr>
          <a:lstStyle/>
          <a:p>
            <a:pPr algn="ctr"/>
            <a:r>
              <a:rPr lang="en-IN" sz="3200" cap="none" spc="0" dirty="0">
                <a:ln w="9525">
                  <a:solidFill>
                    <a:schemeClr val="bg1"/>
                  </a:solidFill>
                  <a:prstDash val="solid"/>
                </a:ln>
                <a:solidFill>
                  <a:schemeClr val="bg1"/>
                </a:solidFill>
                <a:effectLst>
                  <a:outerShdw blurRad="50800" dist="38100" dir="2700000" algn="tl" rotWithShape="0">
                    <a:prstClr val="black">
                      <a:alpha val="40000"/>
                    </a:prstClr>
                  </a:outerShdw>
                </a:effectLst>
                <a:latin typeface="Bernard MT Condensed" panose="02050806060905020404" pitchFamily="18" charset="0"/>
              </a:rPr>
              <a:t>ESTIMATION OF BIOPHYSICAL CHARACTERISTICS USING MICROWAVE DATA AND MACHINE LEARNING</a:t>
            </a:r>
          </a:p>
        </p:txBody>
      </p:sp>
      <p:pic>
        <p:nvPicPr>
          <p:cNvPr id="5" name="Picture 4">
            <a:extLst>
              <a:ext uri="{FF2B5EF4-FFF2-40B4-BE49-F238E27FC236}">
                <a16:creationId xmlns:a16="http://schemas.microsoft.com/office/drawing/2014/main" id="{63C7A1DC-E965-4734-A6F7-734F25DCB98B}"/>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818" b="97567" l="196" r="96628">
                        <a14:foregroundMark x1="637" y1="48375" x2="14565" y2="56994"/>
                        <a14:foregroundMark x1="14565" y1="56994" x2="26686" y2="50217"/>
                        <a14:foregroundMark x1="26686" y1="50217" x2="40225" y2="52042"/>
                        <a14:foregroundMark x1="40225" y1="52042" x2="47057" y2="46315"/>
                        <a14:foregroundMark x1="49606" y1="45325" x2="53763" y2="47958"/>
                        <a14:foregroundMark x1="53763" y1="47958" x2="61095" y2="47698"/>
                        <a14:foregroundMark x1="61095" y1="47698" x2="51320" y2="65248"/>
                        <a14:foregroundMark x1="51320" y1="65248" x2="59433" y2="68897"/>
                        <a14:foregroundMark x1="59433" y1="68897" x2="51417" y2="89314"/>
                        <a14:foregroundMark x1="51417" y1="89314" x2="36950" y2="85665"/>
                        <a14:foregroundMark x1="36950" y1="85665" x2="11584" y2="94179"/>
                        <a14:foregroundMark x1="11584" y1="94179" x2="6207" y2="85143"/>
                        <a14:foregroundMark x1="6207" y1="85143" x2="929" y2="54735"/>
                        <a14:foregroundMark x1="929" y1="54735" x2="2737" y2="50652"/>
                        <a14:foregroundMark x1="244" y1="50043" x2="16080" y2="50738"/>
                        <a14:foregroundMark x1="16080" y1="50738" x2="29130" y2="61512"/>
                        <a14:foregroundMark x1="29130" y1="61512" x2="21212" y2="88010"/>
                        <a14:foregroundMark x1="21212" y1="88010" x2="3519" y2="85230"/>
                        <a14:foregroundMark x1="3519" y1="85230" x2="2248" y2="81929"/>
                        <a14:foregroundMark x1="2248" y1="81929" x2="2248" y2="81929"/>
                        <a14:foregroundMark x1="10108" y1="46810" x2="27096" y2="45594"/>
                        <a14:foregroundMark x1="35786" y1="46755" x2="43646" y2="77411"/>
                        <a14:foregroundMark x1="43646" y1="77411" x2="33089" y2="94440"/>
                        <a14:foregroundMark x1="33089" y1="94440" x2="9775" y2="95395"/>
                        <a14:foregroundMark x1="9775" y1="95395" x2="1857" y2="70287"/>
                        <a14:foregroundMark x1="1857" y1="70287" x2="3488" y2="48504"/>
                        <a14:foregroundMark x1="36755" y1="50043" x2="44212" y2="46685"/>
                        <a14:foregroundMark x1="81762" y1="42839" x2="84018" y2="43440"/>
                        <a14:foregroundMark x1="81459" y1="42758" x2="81706" y2="42824"/>
                        <a14:foregroundMark x1="84018" y1="43440" x2="89834" y2="43180"/>
                        <a14:foregroundMark x1="89834" y1="43180" x2="94575" y2="43527"/>
                        <a14:foregroundMark x1="94575" y1="43527" x2="99560" y2="43006"/>
                        <a14:foregroundMark x1="99560" y1="43006" x2="76833" y2="93397"/>
                        <a14:foregroundMark x1="76833" y1="93397" x2="53519" y2="95743"/>
                        <a14:foregroundMark x1="53519" y1="95743" x2="36022" y2="69244"/>
                        <a14:foregroundMark x1="36022" y1="69244" x2="36657" y2="50043"/>
                        <a14:foregroundMark x1="80086" y1="41521" x2="90811" y2="40400"/>
                        <a14:foregroundMark x1="59889" y1="43633" x2="72762" y2="42287"/>
                        <a14:foregroundMark x1="52179" y1="44439" x2="56745" y2="43962"/>
                        <a14:foregroundMark x1="90811" y1="40400" x2="91660" y2="35260"/>
                        <a14:foregroundMark x1="97253" y1="35449" x2="96628" y2="41268"/>
                        <a14:foregroundMark x1="96628" y1="41268" x2="89492" y2="52911"/>
                        <a14:foregroundMark x1="89492" y1="52911" x2="66031" y2="60904"/>
                        <a14:foregroundMark x1="66031" y1="60904" x2="41349" y2="55517"/>
                        <a14:foregroundMark x1="41349" y1="55517" x2="33724" y2="47350"/>
                        <a14:foregroundMark x1="33724" y1="47350" x2="37488" y2="46655"/>
                        <a14:foregroundMark x1="77077" y1="94787" x2="83675" y2="97741"/>
                        <a14:foregroundMark x1="83675" y1="97741" x2="89736" y2="97567"/>
                        <a14:foregroundMark x1="89736" y1="97567" x2="85679" y2="90009"/>
                        <a14:foregroundMark x1="85679" y1="90009" x2="79277" y2="90096"/>
                        <a14:foregroundMark x1="79277" y1="90096" x2="77664" y2="93745"/>
                        <a14:foregroundMark x1="72483" y1="43093" x2="66080" y2="45352"/>
                        <a14:foregroundMark x1="66080" y1="45352" x2="74145" y2="47176"/>
                        <a14:foregroundMark x1="74145" y1="47176" x2="78006" y2="45352"/>
                        <a14:foregroundMark x1="78006" y1="45352" x2="71994" y2="43267"/>
                        <a14:foregroundMark x1="79509" y1="43682" x2="79814" y2="43440"/>
                        <a14:foregroundMark x1="78935" y1="44136" x2="79270" y2="43870"/>
                        <a14:foregroundMark x1="45305" y1="45753" x2="46628" y2="45960"/>
                        <a14:foregroundMark x1="60655" y1="43455" x2="68524" y2="42050"/>
                        <a14:foregroundMark x1="48982" y1="45540" x2="56678" y2="44166"/>
                        <a14:foregroundMark x1="46628" y1="45960" x2="48024" y2="45711"/>
                        <a14:foregroundMark x1="68524" y1="42050" x2="69261" y2="41460"/>
                        <a14:foregroundMark x1="57337" y1="44224" x2="58456" y2="46742"/>
                        <a14:foregroundMark x1="58456" y1="46742" x2="59032" y2="43832"/>
                        <a14:foregroundMark x1="69648" y1="41355" x2="70332" y2="41355"/>
                        <a14:backgroundMark x1="49" y1="46221" x2="34164" y2="22328"/>
                        <a14:backgroundMark x1="34164" y1="22328" x2="16716" y2="11816"/>
                        <a14:backgroundMark x1="16716" y1="11816" x2="5132" y2="18940"/>
                        <a14:backgroundMark x1="5132" y1="18940" x2="4350" y2="33797"/>
                        <a14:backgroundMark x1="4350" y1="33797" x2="587" y2="46655"/>
                        <a14:backgroundMark x1="587" y1="46481" x2="6354" y2="46742"/>
                        <a14:backgroundMark x1="6354" y1="46742" x2="26784" y2="37967"/>
                        <a14:backgroundMark x1="26784" y1="37967" x2="39337" y2="39949"/>
                        <a14:backgroundMark x1="82882" y1="39408" x2="84751" y2="31972"/>
                        <a14:backgroundMark x1="84751" y1="31972" x2="41593" y2="23719"/>
                        <a14:backgroundMark x1="41593" y1="23719" x2="3910" y2="34579"/>
                        <a14:backgroundMark x1="3910" y1="34579" x2="1955" y2="43527"/>
                        <a14:backgroundMark x1="1955" y1="43527" x2="391" y2="46394"/>
                        <a14:backgroundMark x1="77814" y1="39223" x2="82600" y2="39444"/>
                        <a14:backgroundMark x1="82600" y1="39444" x2="89345" y2="38401"/>
                        <a14:backgroundMark x1="92510" y1="30566" x2="94575" y2="25456"/>
                        <a14:backgroundMark x1="89345" y1="38401" x2="92477" y2="30648"/>
                        <a14:backgroundMark x1="94575" y1="25456" x2="91838" y2="11295"/>
                        <a14:backgroundMark x1="91838" y1="11295" x2="79863" y2="11555"/>
                        <a14:backgroundMark x1="79863" y1="11555" x2="68231" y2="32667"/>
                        <a14:backgroundMark x1="68231" y1="32667" x2="66730" y2="34177"/>
                        <a14:backgroundMark x1="85679" y1="34405" x2="96334" y2="14075"/>
                        <a14:backgroundMark x1="96334" y1="14075" x2="96090" y2="1129"/>
                        <a14:backgroundMark x1="96090" y1="1129" x2="86510" y2="4692"/>
                        <a14:backgroundMark x1="86510" y1="4692" x2="80645" y2="18332"/>
                        <a14:backgroundMark x1="80645" y1="18332" x2="82258" y2="27976"/>
                        <a14:backgroundMark x1="82258" y1="27976" x2="85435" y2="33102"/>
                        <a14:backgroundMark x1="85435" y1="33102" x2="85435" y2="34492"/>
                        <a14:backgroundMark x1="87586" y1="17637" x2="89834" y2="9383"/>
                        <a14:backgroundMark x1="89834" y1="9383" x2="86950" y2="16594"/>
                        <a14:backgroundMark x1="86950" y1="16594" x2="87488" y2="18245"/>
                        <a14:backgroundMark x1="87488" y1="18245" x2="91105" y2="7385"/>
                        <a14:backgroundMark x1="91105" y1="7385" x2="84311" y2="19374"/>
                        <a14:backgroundMark x1="84311" y1="19374" x2="87586" y2="24240"/>
                        <a14:backgroundMark x1="87586" y1="24240" x2="87928" y2="18506"/>
                        <a14:backgroundMark x1="87928" y1="18506" x2="91984" y2="17376"/>
                        <a14:backgroundMark x1="91984" y1="17376" x2="87977" y2="21286"/>
                        <a14:backgroundMark x1="87977" y1="21286" x2="88074" y2="21373"/>
                        <a14:backgroundMark x1="90665" y1="6255" x2="89541" y2="13814"/>
                        <a14:backgroundMark x1="89541" y1="13814" x2="91935" y2="20591"/>
                        <a14:backgroundMark x1="91935" y1="20591" x2="93206" y2="9818"/>
                        <a14:backgroundMark x1="93206" y1="9818" x2="89492" y2="7298"/>
                        <a14:backgroundMark x1="89492" y1="12424" x2="89687" y2="13032"/>
                        <a14:backgroundMark x1="89980" y1="13032" x2="91153" y2="13901"/>
                        <a14:backgroundMark x1="76979" y1="37185" x2="80476" y2="39660"/>
                        <a14:backgroundMark x1="97611" y1="30400" x2="99120" y2="29366"/>
                        <a14:backgroundMark x1="84751" y1="39213" x2="92721" y2="33751"/>
                        <a14:backgroundMark x1="99120" y1="29366" x2="99169" y2="29018"/>
                        <a14:backgroundMark x1="91153" y1="32407" x2="96774" y2="32754"/>
                        <a14:backgroundMark x1="96774" y1="32754" x2="89883" y2="33536"/>
                        <a14:backgroundMark x1="89883" y1="33536" x2="90176" y2="33449"/>
                        <a14:backgroundMark x1="92913" y1="31712" x2="97507" y2="32320"/>
                        <a14:backgroundMark x1="97507" y1="32320" x2="94624" y2="26846"/>
                        <a14:backgroundMark x1="94624" y1="26846" x2="93011" y2="31364"/>
                        <a14:backgroundMark x1="93011" y1="31364" x2="98436" y2="33884"/>
                        <a14:backgroundMark x1="98436" y1="33884" x2="96090" y2="26325"/>
                        <a14:backgroundMark x1="96090" y1="26325" x2="92864" y2="30582"/>
                        <a14:backgroundMark x1="92864" y1="30582" x2="92669" y2="32146"/>
                        <a14:backgroundMark x1="97019" y1="29453" x2="97067" y2="29453"/>
                        <a14:backgroundMark x1="97067" y1="29453" x2="96090" y2="30235"/>
                        <a14:backgroundMark x1="96090" y1="30235" x2="96090" y2="29887"/>
                        <a14:backgroundMark x1="97263" y1="29800" x2="98094" y2="29887"/>
                        <a14:backgroundMark x1="33724" y1="42485" x2="35229" y2="42981"/>
                        <a14:backgroundMark x1="40337" y1="39738" x2="36413" y2="39183"/>
                        <a14:backgroundMark x1="34889" y1="41337" x2="34262" y2="42224"/>
                        <a14:backgroundMark x1="36413" y1="39183" x2="35264" y2="40807"/>
                        <a14:backgroundMark x1="27664" y1="44136" x2="32649" y2="45265"/>
                        <a14:backgroundMark x1="32649" y1="45265" x2="47507" y2="43701"/>
                        <a14:backgroundMark x1="47507" y1="43701" x2="49853" y2="37446"/>
                        <a14:backgroundMark x1="49853" y1="37446" x2="30547" y2="41790"/>
                        <a14:backgroundMark x1="30547" y1="41790" x2="27761" y2="44483"/>
                        <a14:backgroundMark x1="48583" y1="43962" x2="59433" y2="40226"/>
                        <a14:backgroundMark x1="59433" y1="40226" x2="57380" y2="32841"/>
                        <a14:backgroundMark x1="57380" y1="32841" x2="52004" y2="34144"/>
                        <a14:backgroundMark x1="52004" y1="34144" x2="48240" y2="42919"/>
                        <a14:backgroundMark x1="48240" y1="42919" x2="48387" y2="44309"/>
                        <a14:backgroundMark x1="57234" y1="42485" x2="71848" y2="39096"/>
                        <a14:backgroundMark x1="71848" y1="39096" x2="63099" y2="32754"/>
                        <a14:backgroundMark x1="63099" y1="32754" x2="55914" y2="36490"/>
                        <a14:backgroundMark x1="55914" y1="36490" x2="57185" y2="43006"/>
                        <a14:backgroundMark x1="71994" y1="39270" x2="71994" y2="39270"/>
                        <a14:backgroundMark x1="71994" y1="39270" x2="70479" y2="40313"/>
                        <a14:backgroundMark x1="70479" y1="40313" x2="70479" y2="40313"/>
                        <a14:backgroundMark x1="70479" y1="40313" x2="75073" y2="40487"/>
                        <a14:backgroundMark x1="75073" y1="40487" x2="79374" y2="43093"/>
                        <a14:backgroundMark x1="79374" y1="43093" x2="76491" y2="36664"/>
                        <a14:backgroundMark x1="76491" y1="36664" x2="71505" y2="37185"/>
                        <a14:backgroundMark x1="71505" y1="37185" x2="70674" y2="40487"/>
                        <a14:backgroundMark x1="61926" y1="36924" x2="66716" y2="32754"/>
                        <a14:backgroundMark x1="66716" y1="32754" x2="58651" y2="33536"/>
                        <a14:backgroundMark x1="58651" y1="33536" x2="62805" y2="38141"/>
                        <a14:backgroundMark x1="62805" y1="38141" x2="63099" y2="37793"/>
                        <a14:backgroundMark x1="61241" y1="37011" x2="66520" y2="37967"/>
                        <a14:backgroundMark x1="66520" y1="37967" x2="66862" y2="30321"/>
                        <a14:backgroundMark x1="66862" y1="30321" x2="60655" y2="32059"/>
                        <a14:backgroundMark x1="60655" y1="32059" x2="61584" y2="38923"/>
                        <a14:backgroundMark x1="61584" y1="38923" x2="61681" y2="38054"/>
                        <a14:backgroundMark x1="61681" y1="38054" x2="54399" y2="34752"/>
                        <a14:backgroundMark x1="54399" y1="34752" x2="48680" y2="38054"/>
                        <a14:backgroundMark x1="48680" y1="38054" x2="57429" y2="38836"/>
                        <a14:backgroundMark x1="57429" y1="38836" x2="60753" y2="35708"/>
                        <a14:backgroundMark x1="42326" y1="36577" x2="38123" y2="37967"/>
                        <a14:backgroundMark x1="38123" y1="37967" x2="44966" y2="40921"/>
                        <a14:backgroundMark x1="44966" y1="40921" x2="38123" y2="35534"/>
                        <a14:backgroundMark x1="38123" y1="35534" x2="38074" y2="35708"/>
                        <a14:backgroundMark x1="43744" y1="40747" x2="47996" y2="40139"/>
                        <a14:backgroundMark x1="47996" y1="40139" x2="43451" y2="40052"/>
                        <a14:backgroundMark x1="43451" y1="40052" x2="43255" y2="40313"/>
                        <a14:backgroundMark x1="43255" y1="40313" x2="33382" y2="42050"/>
                        <a14:backgroundMark x1="33382" y1="42050" x2="38759" y2="42485"/>
                        <a14:backgroundMark x1="38759" y1="42485" x2="43304" y2="41964"/>
                        <a14:backgroundMark x1="43304" y1="41964" x2="43597" y2="40747"/>
                      </a14:backgroundRemoval>
                    </a14:imgEffect>
                  </a14:imgLayer>
                </a14:imgProps>
              </a:ext>
              <a:ext uri="{28A0092B-C50C-407E-A947-70E740481C1C}">
                <a14:useLocalDpi xmlns:a14="http://schemas.microsoft.com/office/drawing/2010/main" val="0"/>
              </a:ext>
            </a:extLst>
          </a:blip>
          <a:stretch>
            <a:fillRect/>
          </a:stretch>
        </p:blipFill>
        <p:spPr>
          <a:xfrm>
            <a:off x="1324" y="-119246"/>
            <a:ext cx="12190676" cy="6858000"/>
          </a:xfrm>
          <a:prstGeom prst="rect">
            <a:avLst/>
          </a:prstGeom>
        </p:spPr>
      </p:pic>
    </p:spTree>
    <p:extLst>
      <p:ext uri="{BB962C8B-B14F-4D97-AF65-F5344CB8AC3E}">
        <p14:creationId xmlns:p14="http://schemas.microsoft.com/office/powerpoint/2010/main" val="24456265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9C5C728-7817-43BA-BAEC-950005B567B9}"/>
              </a:ext>
            </a:extLst>
          </p:cNvPr>
          <p:cNvSpPr/>
          <p:nvPr/>
        </p:nvSpPr>
        <p:spPr>
          <a:xfrm>
            <a:off x="0" y="0"/>
            <a:ext cx="12192000" cy="6857999"/>
          </a:xfrm>
          <a:prstGeom prst="rect">
            <a:avLst/>
          </a:prstGeom>
          <a:gradFill>
            <a:gsLst>
              <a:gs pos="0">
                <a:schemeClr val="accent2">
                  <a:alpha val="56000"/>
                  <a:lumMod val="4100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40675A81-8F6B-4DB7-BC2C-3D54D25D2B7B}"/>
              </a:ext>
            </a:extLst>
          </p:cNvPr>
          <p:cNvSpPr/>
          <p:nvPr/>
        </p:nvSpPr>
        <p:spPr>
          <a:xfrm>
            <a:off x="3383280" y="243840"/>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a:extLst>
              <a:ext uri="{FF2B5EF4-FFF2-40B4-BE49-F238E27FC236}">
                <a16:creationId xmlns:a16="http://schemas.microsoft.com/office/drawing/2014/main" id="{C33F32B4-3488-43A1-8A87-8FBF4469F4A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3048" y="2117299"/>
            <a:ext cx="5813064" cy="3436200"/>
          </a:xfrm>
          <a:prstGeom prst="rect">
            <a:avLst/>
          </a:prstGeom>
          <a:ln>
            <a:solidFill>
              <a:schemeClr val="accent4">
                <a:lumMod val="60000"/>
                <a:lumOff val="40000"/>
              </a:schemeClr>
            </a:solidFill>
          </a:ln>
        </p:spPr>
      </p:pic>
      <p:sp>
        <p:nvSpPr>
          <p:cNvPr id="17" name="TextBox 16">
            <a:extLst>
              <a:ext uri="{FF2B5EF4-FFF2-40B4-BE49-F238E27FC236}">
                <a16:creationId xmlns:a16="http://schemas.microsoft.com/office/drawing/2014/main" id="{FAD072D7-8104-4B7A-ADAF-BF5519A9CB8C}"/>
              </a:ext>
            </a:extLst>
          </p:cNvPr>
          <p:cNvSpPr txBox="1"/>
          <p:nvPr/>
        </p:nvSpPr>
        <p:spPr>
          <a:xfrm>
            <a:off x="193047" y="420664"/>
            <a:ext cx="11384273" cy="954107"/>
          </a:xfrm>
          <a:prstGeom prst="rect">
            <a:avLst/>
          </a:prstGeom>
          <a:noFill/>
        </p:spPr>
        <p:txBody>
          <a:bodyPr wrap="square">
            <a:spAutoFit/>
          </a:bodyPr>
          <a:lstStyle/>
          <a:p>
            <a:r>
              <a:rPr lang="en-US" sz="2800" b="1" i="0" u="none" strike="noStrike" dirty="0">
                <a:solidFill>
                  <a:schemeClr val="bg1"/>
                </a:solidFill>
                <a:effectLst/>
                <a:latin typeface="Arial" panose="020B0604020202020204" pitchFamily="34" charset="0"/>
                <a:cs typeface="Arial" panose="020B0604020202020204" pitchFamily="34" charset="0"/>
              </a:rPr>
              <a:t>REMOTE SENSING VARIABLES AND BIOPHYSICAL PARAMETER CORRELATION PLOTS:</a:t>
            </a:r>
            <a:endParaRPr lang="en-IN" sz="2800" dirty="0">
              <a:solidFill>
                <a:schemeClr val="bg1"/>
              </a:solidFill>
              <a:latin typeface="Arial" panose="020B0604020202020204" pitchFamily="34" charset="0"/>
              <a:cs typeface="Arial" panose="020B0604020202020204" pitchFamily="34" charset="0"/>
            </a:endParaRPr>
          </a:p>
        </p:txBody>
      </p:sp>
      <p:pic>
        <p:nvPicPr>
          <p:cNvPr id="16" name="Picture 15">
            <a:extLst>
              <a:ext uri="{FF2B5EF4-FFF2-40B4-BE49-F238E27FC236}">
                <a16:creationId xmlns:a16="http://schemas.microsoft.com/office/drawing/2014/main" id="{83DF1D82-0ECD-4CD0-AEE7-3A52B9D2FA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6724" y="7406157"/>
            <a:ext cx="4564050" cy="2751539"/>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18" name="Picture 17">
            <a:extLst>
              <a:ext uri="{FF2B5EF4-FFF2-40B4-BE49-F238E27FC236}">
                <a16:creationId xmlns:a16="http://schemas.microsoft.com/office/drawing/2014/main" id="{4E5612DF-C79A-4BCC-A962-63478061BD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6724" y="10279436"/>
            <a:ext cx="4580357" cy="2751539"/>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20" name="Picture 19">
            <a:extLst>
              <a:ext uri="{FF2B5EF4-FFF2-40B4-BE49-F238E27FC236}">
                <a16:creationId xmlns:a16="http://schemas.microsoft.com/office/drawing/2014/main" id="{E24F1600-A02F-4C74-B106-E9A2D394B9C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3330" y="-5913006"/>
            <a:ext cx="4580356" cy="2751539"/>
          </a:xfrm>
          <a:prstGeom prst="rect">
            <a:avLst/>
          </a:prstGeom>
          <a:ln>
            <a:solidFill>
              <a:schemeClr val="accent2">
                <a:lumMod val="50000"/>
              </a:schemeClr>
            </a:solidFill>
          </a:ln>
          <a:effectLst>
            <a:outerShdw blurRad="50800" dist="38100" dir="10800000" algn="r" rotWithShape="0">
              <a:prstClr val="black">
                <a:alpha val="40000"/>
              </a:prstClr>
            </a:outerShdw>
          </a:effectLst>
        </p:spPr>
      </p:pic>
      <p:pic>
        <p:nvPicPr>
          <p:cNvPr id="21" name="Picture 20">
            <a:extLst>
              <a:ext uri="{FF2B5EF4-FFF2-40B4-BE49-F238E27FC236}">
                <a16:creationId xmlns:a16="http://schemas.microsoft.com/office/drawing/2014/main" id="{476F56DA-62D9-4ED9-A0DD-38E2EB52E36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3330" y="-3028403"/>
            <a:ext cx="4580357" cy="2751539"/>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22" name="Picture 21">
            <a:extLst>
              <a:ext uri="{FF2B5EF4-FFF2-40B4-BE49-F238E27FC236}">
                <a16:creationId xmlns:a16="http://schemas.microsoft.com/office/drawing/2014/main" id="{468FC086-56DE-4DBF-9888-7DE805D2C0AC}"/>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6096000" y="2117300"/>
            <a:ext cx="5720080" cy="3436200"/>
          </a:xfrm>
          <a:prstGeom prst="rect">
            <a:avLst/>
          </a:prstGeom>
          <a:ln>
            <a:solidFill>
              <a:schemeClr val="accent4">
                <a:lumMod val="60000"/>
                <a:lumOff val="40000"/>
              </a:schemeClr>
            </a:solidFill>
          </a:ln>
        </p:spPr>
      </p:pic>
    </p:spTree>
    <p:extLst>
      <p:ext uri="{BB962C8B-B14F-4D97-AF65-F5344CB8AC3E}">
        <p14:creationId xmlns:p14="http://schemas.microsoft.com/office/powerpoint/2010/main" val="8836519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E3E3E3C-5EE8-4F6D-BF5D-FFC8F951B15B}"/>
              </a:ext>
            </a:extLst>
          </p:cNvPr>
          <p:cNvSpPr/>
          <p:nvPr/>
        </p:nvSpPr>
        <p:spPr>
          <a:xfrm>
            <a:off x="386080" y="121740"/>
            <a:ext cx="11419840" cy="6614520"/>
          </a:xfrm>
          <a:prstGeom prst="rect">
            <a:avLst/>
          </a:prstGeom>
          <a:gradFill>
            <a:gsLst>
              <a:gs pos="0">
                <a:schemeClr val="accent2">
                  <a:lumMod val="55000"/>
                  <a:alpha val="2100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F06E6D00-88AC-4F2C-858E-D59A5FDA2363}"/>
              </a:ext>
            </a:extLst>
          </p:cNvPr>
          <p:cNvSpPr txBox="1"/>
          <p:nvPr/>
        </p:nvSpPr>
        <p:spPr>
          <a:xfrm>
            <a:off x="560404" y="121740"/>
            <a:ext cx="8676640" cy="646331"/>
          </a:xfrm>
          <a:prstGeom prst="rect">
            <a:avLst/>
          </a:prstGeom>
          <a:noFill/>
        </p:spPr>
        <p:txBody>
          <a:bodyPr wrap="square" rtlCol="0">
            <a:spAutoFit/>
          </a:bodyPr>
          <a:lstStyle/>
          <a:p>
            <a:r>
              <a:rPr lang="en-IN" sz="3600" b="1" dirty="0">
                <a:solidFill>
                  <a:schemeClr val="bg1"/>
                </a:solidFill>
                <a:latin typeface="Arial" panose="020B0604020202020204" pitchFamily="34" charset="0"/>
                <a:cs typeface="Arial" panose="020B0604020202020204" pitchFamily="34" charset="0"/>
              </a:rPr>
              <a:t>Regression Analysis Results</a:t>
            </a:r>
          </a:p>
        </p:txBody>
      </p:sp>
      <p:pic>
        <p:nvPicPr>
          <p:cNvPr id="5" name="Picture 4">
            <a:extLst>
              <a:ext uri="{FF2B5EF4-FFF2-40B4-BE49-F238E27FC236}">
                <a16:creationId xmlns:a16="http://schemas.microsoft.com/office/drawing/2014/main" id="{F89B91DA-FA7D-4816-BF04-A34A29AD62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941" y="813637"/>
            <a:ext cx="4580356" cy="2751539"/>
          </a:xfrm>
          <a:prstGeom prst="rect">
            <a:avLst/>
          </a:prstGeom>
          <a:ln>
            <a:solidFill>
              <a:schemeClr val="accent2">
                <a:lumMod val="50000"/>
              </a:schemeClr>
            </a:solidFill>
          </a:ln>
          <a:effectLst>
            <a:outerShdw blurRad="50800" dist="38100" dir="10800000" algn="r" rotWithShape="0">
              <a:prstClr val="black">
                <a:alpha val="40000"/>
              </a:prstClr>
            </a:outerShdw>
          </a:effectLst>
        </p:spPr>
      </p:pic>
      <p:pic>
        <p:nvPicPr>
          <p:cNvPr id="8" name="Picture 7">
            <a:extLst>
              <a:ext uri="{FF2B5EF4-FFF2-40B4-BE49-F238E27FC236}">
                <a16:creationId xmlns:a16="http://schemas.microsoft.com/office/drawing/2014/main" id="{17ACB501-59F3-420A-B7F4-AD82B3D017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941" y="3698240"/>
            <a:ext cx="4580357" cy="2751539"/>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11" name="Picture 10">
            <a:extLst>
              <a:ext uri="{FF2B5EF4-FFF2-40B4-BE49-F238E27FC236}">
                <a16:creationId xmlns:a16="http://schemas.microsoft.com/office/drawing/2014/main" id="{CCDDFD13-7469-4B89-8AC6-8CF704EEEE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50096" y="813637"/>
            <a:ext cx="4564050" cy="2751539"/>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14" name="Picture 13">
            <a:extLst>
              <a:ext uri="{FF2B5EF4-FFF2-40B4-BE49-F238E27FC236}">
                <a16:creationId xmlns:a16="http://schemas.microsoft.com/office/drawing/2014/main" id="{38026493-F4DD-4801-A5DC-EC72F2FDFE2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50096" y="3686916"/>
            <a:ext cx="4580357" cy="2751539"/>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18" name="Picture 17">
            <a:extLst>
              <a:ext uri="{FF2B5EF4-FFF2-40B4-BE49-F238E27FC236}">
                <a16:creationId xmlns:a16="http://schemas.microsoft.com/office/drawing/2014/main" id="{2464ADC7-747A-4CB6-9332-0802B76C286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235076" y="880169"/>
            <a:ext cx="4580356" cy="2751538"/>
          </a:xfrm>
          <a:prstGeom prst="rect">
            <a:avLst/>
          </a:prstGeom>
          <a:ln>
            <a:solidFill>
              <a:schemeClr val="accent2">
                <a:lumMod val="50000"/>
              </a:schemeClr>
            </a:solidFill>
          </a:ln>
          <a:effectLst>
            <a:outerShdw blurRad="50800" dist="38100" dir="10800000" algn="r" rotWithShape="0">
              <a:prstClr val="black">
                <a:alpha val="40000"/>
              </a:prstClr>
            </a:outerShdw>
          </a:effectLst>
        </p:spPr>
      </p:pic>
      <p:pic>
        <p:nvPicPr>
          <p:cNvPr id="19" name="Picture 18">
            <a:extLst>
              <a:ext uri="{FF2B5EF4-FFF2-40B4-BE49-F238E27FC236}">
                <a16:creationId xmlns:a16="http://schemas.microsoft.com/office/drawing/2014/main" id="{80A44534-BF9F-482F-B27E-5D3ED4B6572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35076" y="3764772"/>
            <a:ext cx="4580357" cy="2751539"/>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21" name="Picture 20">
            <a:extLst>
              <a:ext uri="{FF2B5EF4-FFF2-40B4-BE49-F238E27FC236}">
                <a16:creationId xmlns:a16="http://schemas.microsoft.com/office/drawing/2014/main" id="{68F6BD52-E41D-4136-894E-E4CA8174F5C5}"/>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2708370" y="813637"/>
            <a:ext cx="4564050" cy="2741742"/>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22" name="Picture 21">
            <a:extLst>
              <a:ext uri="{FF2B5EF4-FFF2-40B4-BE49-F238E27FC236}">
                <a16:creationId xmlns:a16="http://schemas.microsoft.com/office/drawing/2014/main" id="{C83A4C2C-7CB3-4C97-A298-087A09531EE3}"/>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12708370" y="3683403"/>
            <a:ext cx="4580357" cy="2748768"/>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12" name="Picture 11">
            <a:extLst>
              <a:ext uri="{FF2B5EF4-FFF2-40B4-BE49-F238E27FC236}">
                <a16:creationId xmlns:a16="http://schemas.microsoft.com/office/drawing/2014/main" id="{57AE9258-2FD6-4E82-B201-F3C0121D52DA}"/>
              </a:ext>
            </a:extLst>
          </p:cNvPr>
          <p:cNvPicPr>
            <a:picLocks noChangeAspect="1"/>
          </p:cNvPicPr>
          <p:nvPr/>
        </p:nvPicPr>
        <p:blipFill>
          <a:blip r:embed="rId11">
            <a:extLst>
              <a:ext uri="{28A0092B-C50C-407E-A947-70E740481C1C}">
                <a14:useLocalDpi xmlns:a14="http://schemas.microsoft.com/office/drawing/2010/main" val="0"/>
              </a:ext>
            </a:extLst>
          </a:blip>
          <a:srcRect/>
          <a:stretch/>
        </p:blipFill>
        <p:spPr>
          <a:xfrm>
            <a:off x="247731" y="7130352"/>
            <a:ext cx="5813064" cy="3822944"/>
          </a:xfrm>
          <a:prstGeom prst="rect">
            <a:avLst/>
          </a:prstGeom>
          <a:ln>
            <a:solidFill>
              <a:schemeClr val="accent4">
                <a:lumMod val="60000"/>
                <a:lumOff val="40000"/>
              </a:schemeClr>
            </a:solidFill>
          </a:ln>
        </p:spPr>
      </p:pic>
      <p:pic>
        <p:nvPicPr>
          <p:cNvPr id="13" name="Picture 12">
            <a:extLst>
              <a:ext uri="{FF2B5EF4-FFF2-40B4-BE49-F238E27FC236}">
                <a16:creationId xmlns:a16="http://schemas.microsoft.com/office/drawing/2014/main" id="{B8DC1A4A-6122-471C-9BCC-6D250C8F23B2}"/>
              </a:ext>
            </a:extLst>
          </p:cNvPr>
          <p:cNvPicPr>
            <a:picLocks noChangeAspect="1"/>
          </p:cNvPicPr>
          <p:nvPr/>
        </p:nvPicPr>
        <p:blipFill>
          <a:blip r:embed="rId12">
            <a:extLst>
              <a:ext uri="{28A0092B-C50C-407E-A947-70E740481C1C}">
                <a14:useLocalDpi xmlns:a14="http://schemas.microsoft.com/office/drawing/2010/main" val="0"/>
              </a:ext>
            </a:extLst>
          </a:blip>
          <a:srcRect/>
          <a:stretch/>
        </p:blipFill>
        <p:spPr>
          <a:xfrm>
            <a:off x="6060795" y="-4105636"/>
            <a:ext cx="5720080" cy="3822944"/>
          </a:xfrm>
          <a:prstGeom prst="rect">
            <a:avLst/>
          </a:prstGeom>
          <a:ln>
            <a:solidFill>
              <a:schemeClr val="accent4">
                <a:lumMod val="60000"/>
                <a:lumOff val="40000"/>
              </a:schemeClr>
            </a:solidFill>
          </a:ln>
        </p:spPr>
      </p:pic>
    </p:spTree>
    <p:extLst>
      <p:ext uri="{BB962C8B-B14F-4D97-AF65-F5344CB8AC3E}">
        <p14:creationId xmlns:p14="http://schemas.microsoft.com/office/powerpoint/2010/main" val="28077192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135" name="Rectangle: Rounded Corners 134">
            <a:extLst>
              <a:ext uri="{FF2B5EF4-FFF2-40B4-BE49-F238E27FC236}">
                <a16:creationId xmlns:a16="http://schemas.microsoft.com/office/drawing/2014/main" id="{C2622626-FB71-4938-B7C2-2EFB9846870E}"/>
              </a:ext>
            </a:extLst>
          </p:cNvPr>
          <p:cNvSpPr/>
          <p:nvPr/>
        </p:nvSpPr>
        <p:spPr>
          <a:xfrm rot="16200000">
            <a:off x="5320237" y="-1291624"/>
            <a:ext cx="1579879" cy="12149633"/>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6" name="TextBox 135">
            <a:extLst>
              <a:ext uri="{FF2B5EF4-FFF2-40B4-BE49-F238E27FC236}">
                <a16:creationId xmlns:a16="http://schemas.microsoft.com/office/drawing/2014/main" id="{FFFC666E-EF48-49DF-B357-FDFF2182F018}"/>
              </a:ext>
            </a:extLst>
          </p:cNvPr>
          <p:cNvSpPr txBox="1"/>
          <p:nvPr/>
        </p:nvSpPr>
        <p:spPr>
          <a:xfrm>
            <a:off x="1856570" y="4227629"/>
            <a:ext cx="1788160" cy="923330"/>
          </a:xfrm>
          <a:prstGeom prst="rect">
            <a:avLst/>
          </a:prstGeom>
          <a:noFill/>
        </p:spPr>
        <p:txBody>
          <a:bodyPr wrap="square" rtlCol="0">
            <a:spAutoFit/>
          </a:bodyPr>
          <a:lstStyle/>
          <a:p>
            <a:r>
              <a:rPr lang="en-IN" b="1" dirty="0">
                <a:solidFill>
                  <a:schemeClr val="bg1"/>
                </a:solidFill>
                <a:latin typeface="Georgia" panose="02040502050405020303" pitchFamily="18" charset="0"/>
              </a:rPr>
              <a:t>RANDOM FOREST REGRESSOR</a:t>
            </a:r>
          </a:p>
        </p:txBody>
      </p:sp>
      <p:sp>
        <p:nvSpPr>
          <p:cNvPr id="137" name="TextBox 136">
            <a:extLst>
              <a:ext uri="{FF2B5EF4-FFF2-40B4-BE49-F238E27FC236}">
                <a16:creationId xmlns:a16="http://schemas.microsoft.com/office/drawing/2014/main" id="{F2D2FA14-DA71-420A-B8E4-2046971BC168}"/>
              </a:ext>
            </a:extLst>
          </p:cNvPr>
          <p:cNvSpPr txBox="1"/>
          <p:nvPr/>
        </p:nvSpPr>
        <p:spPr>
          <a:xfrm>
            <a:off x="3658755" y="4162892"/>
            <a:ext cx="1983043" cy="584775"/>
          </a:xfrm>
          <a:prstGeom prst="rect">
            <a:avLst/>
          </a:prstGeom>
          <a:noFill/>
        </p:spPr>
        <p:txBody>
          <a:bodyPr wrap="square" rtlCol="0">
            <a:spAutoFit/>
          </a:bodyPr>
          <a:lstStyle/>
          <a:p>
            <a:r>
              <a:rPr lang="en-IN" sz="1600" b="1" dirty="0">
                <a:solidFill>
                  <a:schemeClr val="bg1"/>
                </a:solidFill>
                <a:latin typeface="Georgia" panose="02040502050405020303" pitchFamily="18" charset="0"/>
              </a:rPr>
              <a:t>VH, Canopy Circumference</a:t>
            </a:r>
          </a:p>
        </p:txBody>
      </p:sp>
      <p:sp>
        <p:nvSpPr>
          <p:cNvPr id="138" name="TextBox 137">
            <a:extLst>
              <a:ext uri="{FF2B5EF4-FFF2-40B4-BE49-F238E27FC236}">
                <a16:creationId xmlns:a16="http://schemas.microsoft.com/office/drawing/2014/main" id="{2A5CCBE7-55B6-4DCC-8855-8E0EB0A857DB}"/>
              </a:ext>
            </a:extLst>
          </p:cNvPr>
          <p:cNvSpPr txBox="1"/>
          <p:nvPr/>
        </p:nvSpPr>
        <p:spPr>
          <a:xfrm>
            <a:off x="5693513" y="4258811"/>
            <a:ext cx="1338155"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1.16m</a:t>
            </a:r>
          </a:p>
        </p:txBody>
      </p:sp>
      <p:sp>
        <p:nvSpPr>
          <p:cNvPr id="139" name="TextBox 138">
            <a:extLst>
              <a:ext uri="{FF2B5EF4-FFF2-40B4-BE49-F238E27FC236}">
                <a16:creationId xmlns:a16="http://schemas.microsoft.com/office/drawing/2014/main" id="{8DE42204-81B4-4CB7-9ED1-429C98B19212}"/>
              </a:ext>
            </a:extLst>
          </p:cNvPr>
          <p:cNvSpPr txBox="1"/>
          <p:nvPr/>
        </p:nvSpPr>
        <p:spPr>
          <a:xfrm>
            <a:off x="7261839" y="4243991"/>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23.38%</a:t>
            </a:r>
          </a:p>
        </p:txBody>
      </p:sp>
      <p:sp>
        <p:nvSpPr>
          <p:cNvPr id="140" name="TextBox 139">
            <a:extLst>
              <a:ext uri="{FF2B5EF4-FFF2-40B4-BE49-F238E27FC236}">
                <a16:creationId xmlns:a16="http://schemas.microsoft.com/office/drawing/2014/main" id="{ED7166CC-67F7-406E-9273-50B2D4FF6825}"/>
              </a:ext>
            </a:extLst>
          </p:cNvPr>
          <p:cNvSpPr txBox="1"/>
          <p:nvPr/>
        </p:nvSpPr>
        <p:spPr>
          <a:xfrm>
            <a:off x="9137783" y="4243990"/>
            <a:ext cx="1226448"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1.56m</a:t>
            </a:r>
          </a:p>
        </p:txBody>
      </p:sp>
      <p:sp>
        <p:nvSpPr>
          <p:cNvPr id="141" name="TextBox 140">
            <a:extLst>
              <a:ext uri="{FF2B5EF4-FFF2-40B4-BE49-F238E27FC236}">
                <a16:creationId xmlns:a16="http://schemas.microsoft.com/office/drawing/2014/main" id="{6036F6EA-4708-474E-99EB-163721B361DF}"/>
              </a:ext>
            </a:extLst>
          </p:cNvPr>
          <p:cNvSpPr txBox="1"/>
          <p:nvPr/>
        </p:nvSpPr>
        <p:spPr>
          <a:xfrm>
            <a:off x="10771957" y="4319962"/>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31.37%</a:t>
            </a:r>
          </a:p>
        </p:txBody>
      </p:sp>
      <p:sp>
        <p:nvSpPr>
          <p:cNvPr id="142" name="TextBox 141">
            <a:extLst>
              <a:ext uri="{FF2B5EF4-FFF2-40B4-BE49-F238E27FC236}">
                <a16:creationId xmlns:a16="http://schemas.microsoft.com/office/drawing/2014/main" id="{5E26E875-1970-450D-A476-291650369629}"/>
              </a:ext>
            </a:extLst>
          </p:cNvPr>
          <p:cNvSpPr txBox="1"/>
          <p:nvPr/>
        </p:nvSpPr>
        <p:spPr>
          <a:xfrm>
            <a:off x="3764748" y="4847828"/>
            <a:ext cx="1788160" cy="646331"/>
          </a:xfrm>
          <a:prstGeom prst="rect">
            <a:avLst/>
          </a:prstGeom>
          <a:noFill/>
        </p:spPr>
        <p:txBody>
          <a:bodyPr wrap="square" rtlCol="0">
            <a:spAutoFit/>
          </a:bodyPr>
          <a:lstStyle/>
          <a:p>
            <a:r>
              <a:rPr lang="en-IN" b="1" dirty="0">
                <a:solidFill>
                  <a:schemeClr val="bg1"/>
                </a:solidFill>
                <a:latin typeface="Georgia" panose="02040502050405020303" pitchFamily="18" charset="0"/>
              </a:rPr>
              <a:t>Orchard height, VH</a:t>
            </a:r>
          </a:p>
        </p:txBody>
      </p:sp>
      <p:pic>
        <p:nvPicPr>
          <p:cNvPr id="20" name="Picture 19">
            <a:extLst>
              <a:ext uri="{FF2B5EF4-FFF2-40B4-BE49-F238E27FC236}">
                <a16:creationId xmlns:a16="http://schemas.microsoft.com/office/drawing/2014/main" id="{F069045B-6C6B-4C7B-8CC2-041FD216F059}"/>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3000"/>
                    </a14:imgEffect>
                    <a14:imgEffect>
                      <a14:brightnessContrast bright="-26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0" name="Group 99">
            <a:extLst>
              <a:ext uri="{FF2B5EF4-FFF2-40B4-BE49-F238E27FC236}">
                <a16:creationId xmlns:a16="http://schemas.microsoft.com/office/drawing/2014/main" id="{34F95115-F3C0-4768-9A2C-A2E0550A8F09}"/>
              </a:ext>
            </a:extLst>
          </p:cNvPr>
          <p:cNvGrpSpPr/>
          <p:nvPr/>
        </p:nvGrpSpPr>
        <p:grpSpPr>
          <a:xfrm>
            <a:off x="10528199" y="-15242"/>
            <a:ext cx="1671983" cy="6858000"/>
            <a:chOff x="10537582" y="7619"/>
            <a:chExt cx="1671983" cy="6858000"/>
          </a:xfrm>
        </p:grpSpPr>
        <p:sp>
          <p:nvSpPr>
            <p:cNvPr id="4" name="Rectangle: Rounded Corners 3">
              <a:extLst>
                <a:ext uri="{FF2B5EF4-FFF2-40B4-BE49-F238E27FC236}">
                  <a16:creationId xmlns:a16="http://schemas.microsoft.com/office/drawing/2014/main" id="{22D92E56-507B-4C62-97DE-B477F3BF11FE}"/>
                </a:ext>
              </a:extLst>
            </p:cNvPr>
            <p:cNvSpPr/>
            <p:nvPr/>
          </p:nvSpPr>
          <p:spPr>
            <a:xfrm>
              <a:off x="10537582" y="7619"/>
              <a:ext cx="1671983"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TextBox 41">
              <a:extLst>
                <a:ext uri="{FF2B5EF4-FFF2-40B4-BE49-F238E27FC236}">
                  <a16:creationId xmlns:a16="http://schemas.microsoft.com/office/drawing/2014/main" id="{C7D7CA3B-87F4-43B0-9A77-1F1698CF4C72}"/>
                </a:ext>
              </a:extLst>
            </p:cNvPr>
            <p:cNvSpPr txBox="1"/>
            <p:nvPr/>
          </p:nvSpPr>
          <p:spPr>
            <a:xfrm>
              <a:off x="10750007" y="174298"/>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RMSE(%)</a:t>
              </a:r>
            </a:p>
          </p:txBody>
        </p:sp>
        <p:cxnSp>
          <p:nvCxnSpPr>
            <p:cNvPr id="99" name="Straight Connector 98">
              <a:extLst>
                <a:ext uri="{FF2B5EF4-FFF2-40B4-BE49-F238E27FC236}">
                  <a16:creationId xmlns:a16="http://schemas.microsoft.com/office/drawing/2014/main" id="{DF5D1EC9-47E4-485D-B413-2283D6347E32}"/>
                </a:ext>
              </a:extLst>
            </p:cNvPr>
            <p:cNvCxnSpPr>
              <a:cxnSpLocks/>
            </p:cNvCxnSpPr>
            <p:nvPr/>
          </p:nvCxnSpPr>
          <p:spPr>
            <a:xfrm flipH="1">
              <a:off x="10688474" y="86614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grpSp>
      <p:grpSp>
        <p:nvGrpSpPr>
          <p:cNvPr id="90" name="Group 89">
            <a:extLst>
              <a:ext uri="{FF2B5EF4-FFF2-40B4-BE49-F238E27FC236}">
                <a16:creationId xmlns:a16="http://schemas.microsoft.com/office/drawing/2014/main" id="{91FB74AF-C278-40E1-ADCB-789520086624}"/>
              </a:ext>
            </a:extLst>
          </p:cNvPr>
          <p:cNvGrpSpPr/>
          <p:nvPr/>
        </p:nvGrpSpPr>
        <p:grpSpPr>
          <a:xfrm>
            <a:off x="7065519" y="15242"/>
            <a:ext cx="1807642" cy="6858000"/>
            <a:chOff x="7065519" y="15242"/>
            <a:chExt cx="1807642" cy="6858000"/>
          </a:xfrm>
        </p:grpSpPr>
        <p:sp>
          <p:nvSpPr>
            <p:cNvPr id="26" name="Rectangle: Rounded Corners 25">
              <a:extLst>
                <a:ext uri="{FF2B5EF4-FFF2-40B4-BE49-F238E27FC236}">
                  <a16:creationId xmlns:a16="http://schemas.microsoft.com/office/drawing/2014/main" id="{995C5EAD-9CEA-480E-98F2-86FD5DE894DA}"/>
                </a:ext>
              </a:extLst>
            </p:cNvPr>
            <p:cNvSpPr/>
            <p:nvPr/>
          </p:nvSpPr>
          <p:spPr>
            <a:xfrm>
              <a:off x="7065519" y="15242"/>
              <a:ext cx="1807642"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0" name="TextBox 39">
              <a:extLst>
                <a:ext uri="{FF2B5EF4-FFF2-40B4-BE49-F238E27FC236}">
                  <a16:creationId xmlns:a16="http://schemas.microsoft.com/office/drawing/2014/main" id="{68CA398F-DAFA-4CD5-A157-8DAA20D8D118}"/>
                </a:ext>
              </a:extLst>
            </p:cNvPr>
            <p:cNvSpPr txBox="1"/>
            <p:nvPr/>
          </p:nvSpPr>
          <p:spPr>
            <a:xfrm>
              <a:off x="7199558" y="79418"/>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MAE(%)</a:t>
              </a:r>
            </a:p>
          </p:txBody>
        </p:sp>
        <p:cxnSp>
          <p:nvCxnSpPr>
            <p:cNvPr id="89" name="Straight Connector 88">
              <a:extLst>
                <a:ext uri="{FF2B5EF4-FFF2-40B4-BE49-F238E27FC236}">
                  <a16:creationId xmlns:a16="http://schemas.microsoft.com/office/drawing/2014/main" id="{C0906FD4-E43A-46FF-BAB8-C4794E63E319}"/>
                </a:ext>
              </a:extLst>
            </p:cNvPr>
            <p:cNvCxnSpPr>
              <a:cxnSpLocks/>
            </p:cNvCxnSpPr>
            <p:nvPr/>
          </p:nvCxnSpPr>
          <p:spPr>
            <a:xfrm flipH="1">
              <a:off x="7275589" y="84328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grpSp>
      <p:grpSp>
        <p:nvGrpSpPr>
          <p:cNvPr id="77" name="Group 76">
            <a:extLst>
              <a:ext uri="{FF2B5EF4-FFF2-40B4-BE49-F238E27FC236}">
                <a16:creationId xmlns:a16="http://schemas.microsoft.com/office/drawing/2014/main" id="{06D4AE41-C8A0-4772-A6CF-4C82D3FE6A45}"/>
              </a:ext>
            </a:extLst>
          </p:cNvPr>
          <p:cNvGrpSpPr/>
          <p:nvPr/>
        </p:nvGrpSpPr>
        <p:grpSpPr>
          <a:xfrm>
            <a:off x="0" y="7619"/>
            <a:ext cx="1836604" cy="6858000"/>
            <a:chOff x="22889" y="7621"/>
            <a:chExt cx="1836604" cy="6858000"/>
          </a:xfrm>
        </p:grpSpPr>
        <p:sp>
          <p:nvSpPr>
            <p:cNvPr id="30" name="Rectangle: Rounded Corners 29">
              <a:extLst>
                <a:ext uri="{FF2B5EF4-FFF2-40B4-BE49-F238E27FC236}">
                  <a16:creationId xmlns:a16="http://schemas.microsoft.com/office/drawing/2014/main" id="{BA34EF34-4BBC-4CC0-AC42-6C65DEFA2BFB}"/>
                </a:ext>
              </a:extLst>
            </p:cNvPr>
            <p:cNvSpPr/>
            <p:nvPr/>
          </p:nvSpPr>
          <p:spPr>
            <a:xfrm>
              <a:off x="22889" y="7621"/>
              <a:ext cx="1788160"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 name="Straight Connector 5">
              <a:extLst>
                <a:ext uri="{FF2B5EF4-FFF2-40B4-BE49-F238E27FC236}">
                  <a16:creationId xmlns:a16="http://schemas.microsoft.com/office/drawing/2014/main" id="{E045897D-80CA-4352-AC22-223A451116EB}"/>
                </a:ext>
              </a:extLst>
            </p:cNvPr>
            <p:cNvCxnSpPr>
              <a:cxnSpLocks/>
            </p:cNvCxnSpPr>
            <p:nvPr/>
          </p:nvCxnSpPr>
          <p:spPr>
            <a:xfrm flipH="1">
              <a:off x="172720" y="82296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CD14A94F-B54D-43B3-B5F3-1DF48F5C98B1}"/>
                </a:ext>
              </a:extLst>
            </p:cNvPr>
            <p:cNvSpPr txBox="1"/>
            <p:nvPr/>
          </p:nvSpPr>
          <p:spPr>
            <a:xfrm>
              <a:off x="39047" y="235572"/>
              <a:ext cx="1820446"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PARAMETER</a:t>
              </a:r>
            </a:p>
          </p:txBody>
        </p:sp>
      </p:grpSp>
      <p:grpSp>
        <p:nvGrpSpPr>
          <p:cNvPr id="78" name="Group 77">
            <a:extLst>
              <a:ext uri="{FF2B5EF4-FFF2-40B4-BE49-F238E27FC236}">
                <a16:creationId xmlns:a16="http://schemas.microsoft.com/office/drawing/2014/main" id="{EE6190D3-25C3-497B-8BB3-2C381B738602}"/>
              </a:ext>
            </a:extLst>
          </p:cNvPr>
          <p:cNvGrpSpPr/>
          <p:nvPr/>
        </p:nvGrpSpPr>
        <p:grpSpPr>
          <a:xfrm>
            <a:off x="1816834" y="11528"/>
            <a:ext cx="1880312" cy="6858000"/>
            <a:chOff x="1816726" y="11524"/>
            <a:chExt cx="1880312" cy="6858000"/>
          </a:xfrm>
        </p:grpSpPr>
        <p:sp>
          <p:nvSpPr>
            <p:cNvPr id="29" name="Rectangle: Rounded Corners 28">
              <a:extLst>
                <a:ext uri="{FF2B5EF4-FFF2-40B4-BE49-F238E27FC236}">
                  <a16:creationId xmlns:a16="http://schemas.microsoft.com/office/drawing/2014/main" id="{7AB9B0B2-4AC1-4688-A1F8-E632A3A53A9C}"/>
                </a:ext>
              </a:extLst>
            </p:cNvPr>
            <p:cNvSpPr/>
            <p:nvPr/>
          </p:nvSpPr>
          <p:spPr>
            <a:xfrm>
              <a:off x="1816726" y="11524"/>
              <a:ext cx="1788160"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1" name="Straight Connector 30">
              <a:extLst>
                <a:ext uri="{FF2B5EF4-FFF2-40B4-BE49-F238E27FC236}">
                  <a16:creationId xmlns:a16="http://schemas.microsoft.com/office/drawing/2014/main" id="{F3640381-3AF6-4729-A2C3-15CB842A5527}"/>
                </a:ext>
              </a:extLst>
            </p:cNvPr>
            <p:cNvCxnSpPr>
              <a:cxnSpLocks/>
            </p:cNvCxnSpPr>
            <p:nvPr/>
          </p:nvCxnSpPr>
          <p:spPr>
            <a:xfrm flipH="1">
              <a:off x="1972868" y="822954"/>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37" name="TextBox 36">
              <a:extLst>
                <a:ext uri="{FF2B5EF4-FFF2-40B4-BE49-F238E27FC236}">
                  <a16:creationId xmlns:a16="http://schemas.microsoft.com/office/drawing/2014/main" id="{DEE114DB-0B7F-47A2-B200-6CD0730E20C3}"/>
                </a:ext>
              </a:extLst>
            </p:cNvPr>
            <p:cNvSpPr txBox="1"/>
            <p:nvPr/>
          </p:nvSpPr>
          <p:spPr>
            <a:xfrm>
              <a:off x="1908878" y="136452"/>
              <a:ext cx="1788160" cy="523220"/>
            </a:xfrm>
            <a:prstGeom prst="rect">
              <a:avLst/>
            </a:prstGeom>
            <a:noFill/>
          </p:spPr>
          <p:txBody>
            <a:bodyPr wrap="square" rtlCol="0">
              <a:spAutoFit/>
            </a:bodyPr>
            <a:lstStyle/>
            <a:p>
              <a:r>
                <a:rPr lang="en-IN" sz="2800" b="1" dirty="0">
                  <a:solidFill>
                    <a:schemeClr val="bg1"/>
                  </a:solidFill>
                  <a:latin typeface="Georgia" panose="02040502050405020303" pitchFamily="18" charset="0"/>
                </a:rPr>
                <a:t>MODEL</a:t>
              </a:r>
            </a:p>
          </p:txBody>
        </p:sp>
      </p:grpSp>
      <p:grpSp>
        <p:nvGrpSpPr>
          <p:cNvPr id="79" name="Group 78">
            <a:extLst>
              <a:ext uri="{FF2B5EF4-FFF2-40B4-BE49-F238E27FC236}">
                <a16:creationId xmlns:a16="http://schemas.microsoft.com/office/drawing/2014/main" id="{AB33EECE-17D5-439B-B4C3-636478C0F784}"/>
              </a:ext>
            </a:extLst>
          </p:cNvPr>
          <p:cNvGrpSpPr/>
          <p:nvPr/>
        </p:nvGrpSpPr>
        <p:grpSpPr>
          <a:xfrm>
            <a:off x="3604169" y="15242"/>
            <a:ext cx="1821271" cy="6858000"/>
            <a:chOff x="3605559" y="15242"/>
            <a:chExt cx="1821271" cy="6858000"/>
          </a:xfrm>
        </p:grpSpPr>
        <p:sp>
          <p:nvSpPr>
            <p:cNvPr id="28" name="Rectangle: Rounded Corners 27">
              <a:extLst>
                <a:ext uri="{FF2B5EF4-FFF2-40B4-BE49-F238E27FC236}">
                  <a16:creationId xmlns:a16="http://schemas.microsoft.com/office/drawing/2014/main" id="{B28FBD87-21F4-46A8-83E5-334FDDF86347}"/>
                </a:ext>
              </a:extLst>
            </p:cNvPr>
            <p:cNvSpPr/>
            <p:nvPr/>
          </p:nvSpPr>
          <p:spPr>
            <a:xfrm>
              <a:off x="3605559" y="15242"/>
              <a:ext cx="1733463"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2" name="Straight Connector 31">
              <a:extLst>
                <a:ext uri="{FF2B5EF4-FFF2-40B4-BE49-F238E27FC236}">
                  <a16:creationId xmlns:a16="http://schemas.microsoft.com/office/drawing/2014/main" id="{3244370B-E500-436E-8E98-56B5EF7D9136}"/>
                </a:ext>
              </a:extLst>
            </p:cNvPr>
            <p:cNvCxnSpPr>
              <a:cxnSpLocks/>
            </p:cNvCxnSpPr>
            <p:nvPr/>
          </p:nvCxnSpPr>
          <p:spPr>
            <a:xfrm flipH="1">
              <a:off x="3779520" y="82296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38" name="TextBox 37">
              <a:extLst>
                <a:ext uri="{FF2B5EF4-FFF2-40B4-BE49-F238E27FC236}">
                  <a16:creationId xmlns:a16="http://schemas.microsoft.com/office/drawing/2014/main" id="{7678EC44-67B5-4EE6-BEEF-1012BD2CB1C4}"/>
                </a:ext>
              </a:extLst>
            </p:cNvPr>
            <p:cNvSpPr txBox="1"/>
            <p:nvPr/>
          </p:nvSpPr>
          <p:spPr>
            <a:xfrm>
              <a:off x="3638670" y="146149"/>
              <a:ext cx="1788160" cy="646331"/>
            </a:xfrm>
            <a:prstGeom prst="rect">
              <a:avLst/>
            </a:prstGeom>
            <a:noFill/>
          </p:spPr>
          <p:txBody>
            <a:bodyPr wrap="square" rtlCol="0">
              <a:spAutoFit/>
            </a:bodyPr>
            <a:lstStyle/>
            <a:p>
              <a:r>
                <a:rPr lang="en-IN" b="1" dirty="0">
                  <a:solidFill>
                    <a:schemeClr val="bg1"/>
                  </a:solidFill>
                  <a:latin typeface="Georgia" panose="02040502050405020303" pitchFamily="18" charset="0"/>
                </a:rPr>
                <a:t>INPUT VARIABLES</a:t>
              </a:r>
            </a:p>
          </p:txBody>
        </p:sp>
      </p:grpSp>
      <p:grpSp>
        <p:nvGrpSpPr>
          <p:cNvPr id="80" name="Group 79">
            <a:extLst>
              <a:ext uri="{FF2B5EF4-FFF2-40B4-BE49-F238E27FC236}">
                <a16:creationId xmlns:a16="http://schemas.microsoft.com/office/drawing/2014/main" id="{CB88743B-812E-4231-9166-F439B9EB251B}"/>
              </a:ext>
            </a:extLst>
          </p:cNvPr>
          <p:cNvGrpSpPr/>
          <p:nvPr/>
        </p:nvGrpSpPr>
        <p:grpSpPr>
          <a:xfrm>
            <a:off x="5339022" y="7619"/>
            <a:ext cx="1733463" cy="6858000"/>
            <a:chOff x="5339022" y="7619"/>
            <a:chExt cx="1733463" cy="6858000"/>
          </a:xfrm>
        </p:grpSpPr>
        <p:sp>
          <p:nvSpPr>
            <p:cNvPr id="27" name="Rectangle: Rounded Corners 26">
              <a:extLst>
                <a:ext uri="{FF2B5EF4-FFF2-40B4-BE49-F238E27FC236}">
                  <a16:creationId xmlns:a16="http://schemas.microsoft.com/office/drawing/2014/main" id="{CDD3A7FE-C34C-49BF-99F3-57792AE083DB}"/>
                </a:ext>
              </a:extLst>
            </p:cNvPr>
            <p:cNvSpPr/>
            <p:nvPr/>
          </p:nvSpPr>
          <p:spPr>
            <a:xfrm>
              <a:off x="5339022" y="7619"/>
              <a:ext cx="1733463"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3" name="Straight Connector 32">
              <a:extLst>
                <a:ext uri="{FF2B5EF4-FFF2-40B4-BE49-F238E27FC236}">
                  <a16:creationId xmlns:a16="http://schemas.microsoft.com/office/drawing/2014/main" id="{091BDA27-B7CB-431F-9F77-790870FA8B2A}"/>
                </a:ext>
              </a:extLst>
            </p:cNvPr>
            <p:cNvCxnSpPr>
              <a:cxnSpLocks/>
            </p:cNvCxnSpPr>
            <p:nvPr/>
          </p:nvCxnSpPr>
          <p:spPr>
            <a:xfrm flipH="1">
              <a:off x="5593080" y="84328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E40E07E8-AD52-487C-B896-6ADB730AC5E2}"/>
                </a:ext>
              </a:extLst>
            </p:cNvPr>
            <p:cNvSpPr txBox="1"/>
            <p:nvPr/>
          </p:nvSpPr>
          <p:spPr>
            <a:xfrm>
              <a:off x="5762110" y="146149"/>
              <a:ext cx="1119106"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MAE</a:t>
              </a:r>
            </a:p>
          </p:txBody>
        </p:sp>
      </p:grpSp>
      <p:grpSp>
        <p:nvGrpSpPr>
          <p:cNvPr id="85" name="Group 84">
            <a:extLst>
              <a:ext uri="{FF2B5EF4-FFF2-40B4-BE49-F238E27FC236}">
                <a16:creationId xmlns:a16="http://schemas.microsoft.com/office/drawing/2014/main" id="{83E46907-2CFD-4DC1-B9E5-97D80E6CAAD2}"/>
              </a:ext>
            </a:extLst>
          </p:cNvPr>
          <p:cNvGrpSpPr/>
          <p:nvPr/>
        </p:nvGrpSpPr>
        <p:grpSpPr>
          <a:xfrm>
            <a:off x="8870290" y="0"/>
            <a:ext cx="1671983" cy="6858000"/>
            <a:chOff x="8870290" y="-30480"/>
            <a:chExt cx="1671983" cy="6858000"/>
          </a:xfrm>
        </p:grpSpPr>
        <p:sp>
          <p:nvSpPr>
            <p:cNvPr id="25" name="Rectangle: Rounded Corners 24">
              <a:extLst>
                <a:ext uri="{FF2B5EF4-FFF2-40B4-BE49-F238E27FC236}">
                  <a16:creationId xmlns:a16="http://schemas.microsoft.com/office/drawing/2014/main" id="{6616AE3D-7D82-4D40-AE94-DE498A3D12F9}"/>
                </a:ext>
              </a:extLst>
            </p:cNvPr>
            <p:cNvSpPr/>
            <p:nvPr/>
          </p:nvSpPr>
          <p:spPr>
            <a:xfrm>
              <a:off x="8870290" y="-30480"/>
              <a:ext cx="1671983"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5" name="Straight Connector 34">
              <a:extLst>
                <a:ext uri="{FF2B5EF4-FFF2-40B4-BE49-F238E27FC236}">
                  <a16:creationId xmlns:a16="http://schemas.microsoft.com/office/drawing/2014/main" id="{573962E1-6B01-416E-B298-C983230B12F2}"/>
                </a:ext>
              </a:extLst>
            </p:cNvPr>
            <p:cNvCxnSpPr>
              <a:cxnSpLocks/>
            </p:cNvCxnSpPr>
            <p:nvPr/>
          </p:nvCxnSpPr>
          <p:spPr>
            <a:xfrm flipH="1">
              <a:off x="9015401" y="84328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41" name="TextBox 40">
              <a:extLst>
                <a:ext uri="{FF2B5EF4-FFF2-40B4-BE49-F238E27FC236}">
                  <a16:creationId xmlns:a16="http://schemas.microsoft.com/office/drawing/2014/main" id="{27FA0480-A88E-4B42-B46C-8ED01087E03A}"/>
                </a:ext>
              </a:extLst>
            </p:cNvPr>
            <p:cNvSpPr txBox="1"/>
            <p:nvPr/>
          </p:nvSpPr>
          <p:spPr>
            <a:xfrm>
              <a:off x="9198322" y="146149"/>
              <a:ext cx="1226448"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RMSE</a:t>
              </a:r>
            </a:p>
          </p:txBody>
        </p:sp>
      </p:grpSp>
      <p:grpSp>
        <p:nvGrpSpPr>
          <p:cNvPr id="5" name="Group 4">
            <a:extLst>
              <a:ext uri="{FF2B5EF4-FFF2-40B4-BE49-F238E27FC236}">
                <a16:creationId xmlns:a16="http://schemas.microsoft.com/office/drawing/2014/main" id="{22837A91-DF81-48AD-91F1-64CE5F2D5642}"/>
              </a:ext>
            </a:extLst>
          </p:cNvPr>
          <p:cNvGrpSpPr/>
          <p:nvPr/>
        </p:nvGrpSpPr>
        <p:grpSpPr>
          <a:xfrm>
            <a:off x="42367" y="860853"/>
            <a:ext cx="12149633" cy="1579879"/>
            <a:chOff x="42367" y="860853"/>
            <a:chExt cx="12149633" cy="1579879"/>
          </a:xfrm>
        </p:grpSpPr>
        <p:sp>
          <p:nvSpPr>
            <p:cNvPr id="43" name="Rectangle: Rounded Corners 42">
              <a:extLst>
                <a:ext uri="{FF2B5EF4-FFF2-40B4-BE49-F238E27FC236}">
                  <a16:creationId xmlns:a16="http://schemas.microsoft.com/office/drawing/2014/main" id="{866DC5F6-9EA7-4B83-B2D0-7CE90D901E6F}"/>
                </a:ext>
              </a:extLst>
            </p:cNvPr>
            <p:cNvSpPr/>
            <p:nvPr/>
          </p:nvSpPr>
          <p:spPr>
            <a:xfrm rot="16200000">
              <a:off x="5327244" y="-4424024"/>
              <a:ext cx="1579879" cy="12149633"/>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7" name="TextBox 46">
              <a:extLst>
                <a:ext uri="{FF2B5EF4-FFF2-40B4-BE49-F238E27FC236}">
                  <a16:creationId xmlns:a16="http://schemas.microsoft.com/office/drawing/2014/main" id="{DD20F88C-9199-4369-B25C-A046D177B1F7}"/>
                </a:ext>
              </a:extLst>
            </p:cNvPr>
            <p:cNvSpPr txBox="1"/>
            <p:nvPr/>
          </p:nvSpPr>
          <p:spPr>
            <a:xfrm>
              <a:off x="100603" y="1121483"/>
              <a:ext cx="1679402" cy="584775"/>
            </a:xfrm>
            <a:prstGeom prst="rect">
              <a:avLst/>
            </a:prstGeom>
            <a:noFill/>
          </p:spPr>
          <p:txBody>
            <a:bodyPr wrap="square" rtlCol="0">
              <a:spAutoFit/>
            </a:bodyPr>
            <a:lstStyle/>
            <a:p>
              <a:r>
                <a:rPr lang="en-IN" sz="3200" b="1" dirty="0">
                  <a:solidFill>
                    <a:schemeClr val="bg1"/>
                  </a:solidFill>
                  <a:latin typeface="Georgia" panose="02040502050405020303" pitchFamily="18" charset="0"/>
                </a:rPr>
                <a:t>LAI</a:t>
              </a:r>
            </a:p>
          </p:txBody>
        </p:sp>
        <p:sp>
          <p:nvSpPr>
            <p:cNvPr id="51" name="TextBox 50">
              <a:extLst>
                <a:ext uri="{FF2B5EF4-FFF2-40B4-BE49-F238E27FC236}">
                  <a16:creationId xmlns:a16="http://schemas.microsoft.com/office/drawing/2014/main" id="{4D5F6D44-86DF-4DDD-B836-C8902C9FA027}"/>
                </a:ext>
              </a:extLst>
            </p:cNvPr>
            <p:cNvSpPr txBox="1"/>
            <p:nvPr/>
          </p:nvSpPr>
          <p:spPr>
            <a:xfrm>
              <a:off x="1837776" y="1159343"/>
              <a:ext cx="1788160" cy="923330"/>
            </a:xfrm>
            <a:prstGeom prst="rect">
              <a:avLst/>
            </a:prstGeom>
            <a:noFill/>
          </p:spPr>
          <p:txBody>
            <a:bodyPr wrap="square" rtlCol="0">
              <a:spAutoFit/>
            </a:bodyPr>
            <a:lstStyle/>
            <a:p>
              <a:r>
                <a:rPr lang="en-IN" b="1" dirty="0">
                  <a:solidFill>
                    <a:schemeClr val="bg1"/>
                  </a:solidFill>
                  <a:latin typeface="Georgia" panose="02040502050405020303" pitchFamily="18" charset="0"/>
                </a:rPr>
                <a:t>RANDOM FOREST REGRESSOR</a:t>
              </a:r>
            </a:p>
          </p:txBody>
        </p:sp>
        <p:sp>
          <p:nvSpPr>
            <p:cNvPr id="55" name="TextBox 54">
              <a:extLst>
                <a:ext uri="{FF2B5EF4-FFF2-40B4-BE49-F238E27FC236}">
                  <a16:creationId xmlns:a16="http://schemas.microsoft.com/office/drawing/2014/main" id="{234E1227-D268-4832-B83A-438333FD5906}"/>
                </a:ext>
              </a:extLst>
            </p:cNvPr>
            <p:cNvSpPr txBox="1"/>
            <p:nvPr/>
          </p:nvSpPr>
          <p:spPr>
            <a:xfrm>
              <a:off x="3585965" y="1229061"/>
              <a:ext cx="1788160"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NDRE,NDVI</a:t>
              </a:r>
            </a:p>
          </p:txBody>
        </p:sp>
        <p:sp>
          <p:nvSpPr>
            <p:cNvPr id="59" name="TextBox 58">
              <a:extLst>
                <a:ext uri="{FF2B5EF4-FFF2-40B4-BE49-F238E27FC236}">
                  <a16:creationId xmlns:a16="http://schemas.microsoft.com/office/drawing/2014/main" id="{84915411-7A91-498F-90E5-882F43A29B2D}"/>
                </a:ext>
              </a:extLst>
            </p:cNvPr>
            <p:cNvSpPr txBox="1"/>
            <p:nvPr/>
          </p:nvSpPr>
          <p:spPr>
            <a:xfrm>
              <a:off x="5708801" y="1145578"/>
              <a:ext cx="1119106"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0.28</a:t>
              </a:r>
            </a:p>
          </p:txBody>
        </p:sp>
        <p:sp>
          <p:nvSpPr>
            <p:cNvPr id="63" name="TextBox 62">
              <a:extLst>
                <a:ext uri="{FF2B5EF4-FFF2-40B4-BE49-F238E27FC236}">
                  <a16:creationId xmlns:a16="http://schemas.microsoft.com/office/drawing/2014/main" id="{C9D45372-BFA1-4096-8BF8-AF5C8DFF1748}"/>
                </a:ext>
              </a:extLst>
            </p:cNvPr>
            <p:cNvSpPr txBox="1"/>
            <p:nvPr/>
          </p:nvSpPr>
          <p:spPr>
            <a:xfrm>
              <a:off x="7175171" y="1112864"/>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14.36%</a:t>
              </a:r>
            </a:p>
          </p:txBody>
        </p:sp>
        <p:sp>
          <p:nvSpPr>
            <p:cNvPr id="67" name="TextBox 66">
              <a:extLst>
                <a:ext uri="{FF2B5EF4-FFF2-40B4-BE49-F238E27FC236}">
                  <a16:creationId xmlns:a16="http://schemas.microsoft.com/office/drawing/2014/main" id="{D7E88DB7-D928-489E-B98D-E1E458F38320}"/>
                </a:ext>
              </a:extLst>
            </p:cNvPr>
            <p:cNvSpPr txBox="1"/>
            <p:nvPr/>
          </p:nvSpPr>
          <p:spPr>
            <a:xfrm>
              <a:off x="9142039" y="1177329"/>
              <a:ext cx="1226448"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0.36</a:t>
              </a:r>
            </a:p>
          </p:txBody>
        </p:sp>
        <p:sp>
          <p:nvSpPr>
            <p:cNvPr id="72" name="TextBox 71">
              <a:extLst>
                <a:ext uri="{FF2B5EF4-FFF2-40B4-BE49-F238E27FC236}">
                  <a16:creationId xmlns:a16="http://schemas.microsoft.com/office/drawing/2014/main" id="{C9E83496-764D-4F96-8C74-20317DAE88AB}"/>
                </a:ext>
              </a:extLst>
            </p:cNvPr>
            <p:cNvSpPr txBox="1"/>
            <p:nvPr/>
          </p:nvSpPr>
          <p:spPr>
            <a:xfrm>
              <a:off x="10772444" y="1181713"/>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18.2%</a:t>
              </a:r>
            </a:p>
          </p:txBody>
        </p:sp>
        <p:sp>
          <p:nvSpPr>
            <p:cNvPr id="88" name="TextBox 87">
              <a:extLst>
                <a:ext uri="{FF2B5EF4-FFF2-40B4-BE49-F238E27FC236}">
                  <a16:creationId xmlns:a16="http://schemas.microsoft.com/office/drawing/2014/main" id="{5D12B371-60C3-4F7B-AF03-95BE5FB3AA44}"/>
                </a:ext>
              </a:extLst>
            </p:cNvPr>
            <p:cNvSpPr txBox="1"/>
            <p:nvPr/>
          </p:nvSpPr>
          <p:spPr>
            <a:xfrm>
              <a:off x="3564665" y="1758027"/>
              <a:ext cx="1788160"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VV,VH</a:t>
              </a:r>
            </a:p>
          </p:txBody>
        </p:sp>
        <p:sp>
          <p:nvSpPr>
            <p:cNvPr id="94" name="TextBox 93">
              <a:extLst>
                <a:ext uri="{FF2B5EF4-FFF2-40B4-BE49-F238E27FC236}">
                  <a16:creationId xmlns:a16="http://schemas.microsoft.com/office/drawing/2014/main" id="{16B4C3CE-FB19-4755-9380-BD74F2264324}"/>
                </a:ext>
              </a:extLst>
            </p:cNvPr>
            <p:cNvSpPr txBox="1"/>
            <p:nvPr/>
          </p:nvSpPr>
          <p:spPr>
            <a:xfrm>
              <a:off x="5636183" y="1735791"/>
              <a:ext cx="1119106"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0.31</a:t>
              </a:r>
            </a:p>
          </p:txBody>
        </p:sp>
        <p:sp>
          <p:nvSpPr>
            <p:cNvPr id="95" name="TextBox 94">
              <a:extLst>
                <a:ext uri="{FF2B5EF4-FFF2-40B4-BE49-F238E27FC236}">
                  <a16:creationId xmlns:a16="http://schemas.microsoft.com/office/drawing/2014/main" id="{2D9B8C69-74A6-4846-BDF8-AED51F36EFC0}"/>
                </a:ext>
              </a:extLst>
            </p:cNvPr>
            <p:cNvSpPr txBox="1"/>
            <p:nvPr/>
          </p:nvSpPr>
          <p:spPr>
            <a:xfrm>
              <a:off x="9202600" y="1808035"/>
              <a:ext cx="1119106"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0.38</a:t>
              </a:r>
            </a:p>
          </p:txBody>
        </p:sp>
        <p:sp>
          <p:nvSpPr>
            <p:cNvPr id="96" name="TextBox 95">
              <a:extLst>
                <a:ext uri="{FF2B5EF4-FFF2-40B4-BE49-F238E27FC236}">
                  <a16:creationId xmlns:a16="http://schemas.microsoft.com/office/drawing/2014/main" id="{A6EC23C4-687E-4196-BB4F-986ADF07F2ED}"/>
                </a:ext>
              </a:extLst>
            </p:cNvPr>
            <p:cNvSpPr txBox="1"/>
            <p:nvPr/>
          </p:nvSpPr>
          <p:spPr>
            <a:xfrm>
              <a:off x="7234881" y="1782272"/>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15.71%</a:t>
              </a:r>
            </a:p>
          </p:txBody>
        </p:sp>
        <p:sp>
          <p:nvSpPr>
            <p:cNvPr id="97" name="TextBox 96">
              <a:extLst>
                <a:ext uri="{FF2B5EF4-FFF2-40B4-BE49-F238E27FC236}">
                  <a16:creationId xmlns:a16="http://schemas.microsoft.com/office/drawing/2014/main" id="{94D6EF86-9E41-48EE-9FB4-90469D935E15}"/>
                </a:ext>
              </a:extLst>
            </p:cNvPr>
            <p:cNvSpPr txBox="1"/>
            <p:nvPr/>
          </p:nvSpPr>
          <p:spPr>
            <a:xfrm>
              <a:off x="10683131" y="1849808"/>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19.37%</a:t>
              </a:r>
            </a:p>
          </p:txBody>
        </p:sp>
      </p:grpSp>
      <p:grpSp>
        <p:nvGrpSpPr>
          <p:cNvPr id="7" name="Group 6">
            <a:extLst>
              <a:ext uri="{FF2B5EF4-FFF2-40B4-BE49-F238E27FC236}">
                <a16:creationId xmlns:a16="http://schemas.microsoft.com/office/drawing/2014/main" id="{8998E400-448C-436D-AC25-71411D531647}"/>
              </a:ext>
            </a:extLst>
          </p:cNvPr>
          <p:cNvGrpSpPr/>
          <p:nvPr/>
        </p:nvGrpSpPr>
        <p:grpSpPr>
          <a:xfrm>
            <a:off x="15948" y="2423378"/>
            <a:ext cx="12160104" cy="1579879"/>
            <a:chOff x="44308" y="2432780"/>
            <a:chExt cx="12160104" cy="1579879"/>
          </a:xfrm>
        </p:grpSpPr>
        <p:sp>
          <p:nvSpPr>
            <p:cNvPr id="44" name="Rectangle: Rounded Corners 43">
              <a:extLst>
                <a:ext uri="{FF2B5EF4-FFF2-40B4-BE49-F238E27FC236}">
                  <a16:creationId xmlns:a16="http://schemas.microsoft.com/office/drawing/2014/main" id="{6294B45E-0365-40C6-B5E0-FBEC30294A9E}"/>
                </a:ext>
              </a:extLst>
            </p:cNvPr>
            <p:cNvSpPr/>
            <p:nvPr/>
          </p:nvSpPr>
          <p:spPr>
            <a:xfrm rot="16200000">
              <a:off x="5334420" y="-2857332"/>
              <a:ext cx="1579879" cy="12160104"/>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2" name="TextBox 51">
              <a:extLst>
                <a:ext uri="{FF2B5EF4-FFF2-40B4-BE49-F238E27FC236}">
                  <a16:creationId xmlns:a16="http://schemas.microsoft.com/office/drawing/2014/main" id="{A5CDCCC9-310D-4692-8026-E5106B9BA63D}"/>
                </a:ext>
              </a:extLst>
            </p:cNvPr>
            <p:cNvSpPr txBox="1"/>
            <p:nvPr/>
          </p:nvSpPr>
          <p:spPr>
            <a:xfrm>
              <a:off x="1931898" y="3127075"/>
              <a:ext cx="925046" cy="381693"/>
            </a:xfrm>
            <a:prstGeom prst="rect">
              <a:avLst/>
            </a:prstGeom>
            <a:noFill/>
          </p:spPr>
          <p:txBody>
            <a:bodyPr wrap="square" rtlCol="0">
              <a:spAutoFit/>
            </a:bodyPr>
            <a:lstStyle/>
            <a:p>
              <a:r>
                <a:rPr lang="en-IN" b="1" dirty="0">
                  <a:solidFill>
                    <a:schemeClr val="bg1"/>
                  </a:solidFill>
                  <a:latin typeface="Georgia" panose="02040502050405020303" pitchFamily="18" charset="0"/>
                </a:rPr>
                <a:t>ANN</a:t>
              </a:r>
            </a:p>
          </p:txBody>
        </p:sp>
        <p:sp>
          <p:nvSpPr>
            <p:cNvPr id="56" name="TextBox 55">
              <a:extLst>
                <a:ext uri="{FF2B5EF4-FFF2-40B4-BE49-F238E27FC236}">
                  <a16:creationId xmlns:a16="http://schemas.microsoft.com/office/drawing/2014/main" id="{F29E841F-C29A-4C67-B2A3-2FFF912E0975}"/>
                </a:ext>
              </a:extLst>
            </p:cNvPr>
            <p:cNvSpPr txBox="1"/>
            <p:nvPr/>
          </p:nvSpPr>
          <p:spPr>
            <a:xfrm>
              <a:off x="3605686" y="2650798"/>
              <a:ext cx="1792851" cy="338554"/>
            </a:xfrm>
            <a:prstGeom prst="rect">
              <a:avLst/>
            </a:prstGeom>
            <a:noFill/>
          </p:spPr>
          <p:txBody>
            <a:bodyPr wrap="square" rtlCol="0">
              <a:spAutoFit/>
            </a:bodyPr>
            <a:lstStyle/>
            <a:p>
              <a:r>
                <a:rPr lang="en-IN" sz="1600" b="1" dirty="0">
                  <a:solidFill>
                    <a:schemeClr val="bg1"/>
                  </a:solidFill>
                  <a:latin typeface="Georgia" panose="02040502050405020303" pitchFamily="18" charset="0"/>
                </a:rPr>
                <a:t>NDRE, NDVI</a:t>
              </a:r>
            </a:p>
          </p:txBody>
        </p:sp>
        <p:sp>
          <p:nvSpPr>
            <p:cNvPr id="60" name="TextBox 59">
              <a:extLst>
                <a:ext uri="{FF2B5EF4-FFF2-40B4-BE49-F238E27FC236}">
                  <a16:creationId xmlns:a16="http://schemas.microsoft.com/office/drawing/2014/main" id="{EE7B090B-ED31-49E7-955B-F283BFB6C10A}"/>
                </a:ext>
              </a:extLst>
            </p:cNvPr>
            <p:cNvSpPr txBox="1"/>
            <p:nvPr/>
          </p:nvSpPr>
          <p:spPr>
            <a:xfrm>
              <a:off x="5621761" y="2679570"/>
              <a:ext cx="1122042"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0.28</a:t>
              </a:r>
            </a:p>
          </p:txBody>
        </p:sp>
        <p:sp>
          <p:nvSpPr>
            <p:cNvPr id="64" name="TextBox 63">
              <a:extLst>
                <a:ext uri="{FF2B5EF4-FFF2-40B4-BE49-F238E27FC236}">
                  <a16:creationId xmlns:a16="http://schemas.microsoft.com/office/drawing/2014/main" id="{646BEF93-8C48-4935-A97D-5F62F62FB205}"/>
                </a:ext>
              </a:extLst>
            </p:cNvPr>
            <p:cNvSpPr txBox="1"/>
            <p:nvPr/>
          </p:nvSpPr>
          <p:spPr>
            <a:xfrm>
              <a:off x="7182121" y="2732586"/>
              <a:ext cx="154404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14.38%</a:t>
              </a:r>
            </a:p>
          </p:txBody>
        </p:sp>
        <p:sp>
          <p:nvSpPr>
            <p:cNvPr id="68" name="TextBox 67">
              <a:extLst>
                <a:ext uri="{FF2B5EF4-FFF2-40B4-BE49-F238E27FC236}">
                  <a16:creationId xmlns:a16="http://schemas.microsoft.com/office/drawing/2014/main" id="{120F695C-92DD-4569-BAF5-E496466B4A51}"/>
                </a:ext>
              </a:extLst>
            </p:cNvPr>
            <p:cNvSpPr txBox="1"/>
            <p:nvPr/>
          </p:nvSpPr>
          <p:spPr>
            <a:xfrm>
              <a:off x="9145411" y="2733437"/>
              <a:ext cx="1229666"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0.34m</a:t>
              </a:r>
            </a:p>
          </p:txBody>
        </p:sp>
        <p:sp>
          <p:nvSpPr>
            <p:cNvPr id="73" name="TextBox 72">
              <a:extLst>
                <a:ext uri="{FF2B5EF4-FFF2-40B4-BE49-F238E27FC236}">
                  <a16:creationId xmlns:a16="http://schemas.microsoft.com/office/drawing/2014/main" id="{D03E2A0B-BBE2-4F39-82E3-780CD5ACEF6A}"/>
                </a:ext>
              </a:extLst>
            </p:cNvPr>
            <p:cNvSpPr txBox="1"/>
            <p:nvPr/>
          </p:nvSpPr>
          <p:spPr>
            <a:xfrm>
              <a:off x="10749020" y="2754001"/>
              <a:ext cx="1355572"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17%</a:t>
              </a:r>
            </a:p>
          </p:txBody>
        </p:sp>
        <p:sp>
          <p:nvSpPr>
            <p:cNvPr id="92" name="TextBox 91">
              <a:extLst>
                <a:ext uri="{FF2B5EF4-FFF2-40B4-BE49-F238E27FC236}">
                  <a16:creationId xmlns:a16="http://schemas.microsoft.com/office/drawing/2014/main" id="{9AABDD84-DD9C-4189-8C90-5A8BF8F24CAB}"/>
                </a:ext>
              </a:extLst>
            </p:cNvPr>
            <p:cNvSpPr txBox="1"/>
            <p:nvPr/>
          </p:nvSpPr>
          <p:spPr>
            <a:xfrm>
              <a:off x="3602623" y="3285714"/>
              <a:ext cx="1792851" cy="338554"/>
            </a:xfrm>
            <a:prstGeom prst="rect">
              <a:avLst/>
            </a:prstGeom>
            <a:noFill/>
          </p:spPr>
          <p:txBody>
            <a:bodyPr wrap="square" rtlCol="0">
              <a:spAutoFit/>
            </a:bodyPr>
            <a:lstStyle/>
            <a:p>
              <a:r>
                <a:rPr lang="en-IN" sz="1600" b="1" dirty="0">
                  <a:solidFill>
                    <a:schemeClr val="bg1"/>
                  </a:solidFill>
                  <a:latin typeface="Georgia" panose="02040502050405020303" pitchFamily="18" charset="0"/>
                </a:rPr>
                <a:t>VV, VH</a:t>
              </a:r>
            </a:p>
          </p:txBody>
        </p:sp>
        <p:sp>
          <p:nvSpPr>
            <p:cNvPr id="91" name="TextBox 90">
              <a:extLst>
                <a:ext uri="{FF2B5EF4-FFF2-40B4-BE49-F238E27FC236}">
                  <a16:creationId xmlns:a16="http://schemas.microsoft.com/office/drawing/2014/main" id="{E45DE8FD-5457-4F82-8EB4-748AFDCE822F}"/>
                </a:ext>
              </a:extLst>
            </p:cNvPr>
            <p:cNvSpPr txBox="1"/>
            <p:nvPr/>
          </p:nvSpPr>
          <p:spPr>
            <a:xfrm>
              <a:off x="5561363" y="3303385"/>
              <a:ext cx="1299297"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0.28</a:t>
              </a:r>
            </a:p>
          </p:txBody>
        </p:sp>
        <p:sp>
          <p:nvSpPr>
            <p:cNvPr id="103" name="TextBox 102">
              <a:extLst>
                <a:ext uri="{FF2B5EF4-FFF2-40B4-BE49-F238E27FC236}">
                  <a16:creationId xmlns:a16="http://schemas.microsoft.com/office/drawing/2014/main" id="{57C19592-BCD3-46FE-9AE1-C3B90EEE0FA5}"/>
                </a:ext>
              </a:extLst>
            </p:cNvPr>
            <p:cNvSpPr txBox="1"/>
            <p:nvPr/>
          </p:nvSpPr>
          <p:spPr>
            <a:xfrm>
              <a:off x="7144432" y="3359894"/>
              <a:ext cx="154404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14.45%</a:t>
              </a:r>
            </a:p>
          </p:txBody>
        </p:sp>
        <p:sp>
          <p:nvSpPr>
            <p:cNvPr id="104" name="TextBox 103">
              <a:extLst>
                <a:ext uri="{FF2B5EF4-FFF2-40B4-BE49-F238E27FC236}">
                  <a16:creationId xmlns:a16="http://schemas.microsoft.com/office/drawing/2014/main" id="{6F6B813C-AEA9-49ED-B367-7D5B8AE2E208}"/>
                </a:ext>
              </a:extLst>
            </p:cNvPr>
            <p:cNvSpPr txBox="1"/>
            <p:nvPr/>
          </p:nvSpPr>
          <p:spPr>
            <a:xfrm>
              <a:off x="9067451" y="3332639"/>
              <a:ext cx="1229666"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0.33m</a:t>
              </a:r>
            </a:p>
          </p:txBody>
        </p:sp>
        <p:sp>
          <p:nvSpPr>
            <p:cNvPr id="105" name="TextBox 104">
              <a:extLst>
                <a:ext uri="{FF2B5EF4-FFF2-40B4-BE49-F238E27FC236}">
                  <a16:creationId xmlns:a16="http://schemas.microsoft.com/office/drawing/2014/main" id="{51A192D3-456E-4FAC-B001-9F4A8EE9A09B}"/>
                </a:ext>
              </a:extLst>
            </p:cNvPr>
            <p:cNvSpPr txBox="1"/>
            <p:nvPr/>
          </p:nvSpPr>
          <p:spPr>
            <a:xfrm>
              <a:off x="10681357" y="3422728"/>
              <a:ext cx="1355572"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16.5%</a:t>
              </a:r>
            </a:p>
          </p:txBody>
        </p:sp>
      </p:grpSp>
      <p:grpSp>
        <p:nvGrpSpPr>
          <p:cNvPr id="10" name="Group 9">
            <a:extLst>
              <a:ext uri="{FF2B5EF4-FFF2-40B4-BE49-F238E27FC236}">
                <a16:creationId xmlns:a16="http://schemas.microsoft.com/office/drawing/2014/main" id="{2E7367B6-B31E-48C4-B8CD-412E5B46150D}"/>
              </a:ext>
            </a:extLst>
          </p:cNvPr>
          <p:cNvGrpSpPr/>
          <p:nvPr/>
        </p:nvGrpSpPr>
        <p:grpSpPr>
          <a:xfrm>
            <a:off x="42367" y="3954120"/>
            <a:ext cx="12149633" cy="1579879"/>
            <a:chOff x="7008" y="3982945"/>
            <a:chExt cx="12149633" cy="1579879"/>
          </a:xfrm>
        </p:grpSpPr>
        <p:sp>
          <p:nvSpPr>
            <p:cNvPr id="45" name="Rectangle: Rounded Corners 44">
              <a:extLst>
                <a:ext uri="{FF2B5EF4-FFF2-40B4-BE49-F238E27FC236}">
                  <a16:creationId xmlns:a16="http://schemas.microsoft.com/office/drawing/2014/main" id="{116CA3B4-B18F-4FFA-BBFB-2CEE3042FF34}"/>
                </a:ext>
              </a:extLst>
            </p:cNvPr>
            <p:cNvSpPr/>
            <p:nvPr/>
          </p:nvSpPr>
          <p:spPr>
            <a:xfrm rot="16200000">
              <a:off x="5291885" y="-1301932"/>
              <a:ext cx="1579879" cy="12149633"/>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3" name="TextBox 52">
              <a:extLst>
                <a:ext uri="{FF2B5EF4-FFF2-40B4-BE49-F238E27FC236}">
                  <a16:creationId xmlns:a16="http://schemas.microsoft.com/office/drawing/2014/main" id="{730A6E92-A389-4B4D-B6D3-A400762D48EC}"/>
                </a:ext>
              </a:extLst>
            </p:cNvPr>
            <p:cNvSpPr txBox="1"/>
            <p:nvPr/>
          </p:nvSpPr>
          <p:spPr>
            <a:xfrm>
              <a:off x="1827828" y="4227206"/>
              <a:ext cx="1788160" cy="923330"/>
            </a:xfrm>
            <a:prstGeom prst="rect">
              <a:avLst/>
            </a:prstGeom>
            <a:noFill/>
          </p:spPr>
          <p:txBody>
            <a:bodyPr wrap="square" rtlCol="0">
              <a:spAutoFit/>
            </a:bodyPr>
            <a:lstStyle/>
            <a:p>
              <a:r>
                <a:rPr lang="en-IN" b="1" dirty="0">
                  <a:solidFill>
                    <a:schemeClr val="bg1"/>
                  </a:solidFill>
                  <a:latin typeface="Georgia" panose="02040502050405020303" pitchFamily="18" charset="0"/>
                </a:rPr>
                <a:t>RANDOM FOREST REGRESSOR</a:t>
              </a:r>
            </a:p>
          </p:txBody>
        </p:sp>
        <p:sp>
          <p:nvSpPr>
            <p:cNvPr id="57" name="TextBox 56">
              <a:extLst>
                <a:ext uri="{FF2B5EF4-FFF2-40B4-BE49-F238E27FC236}">
                  <a16:creationId xmlns:a16="http://schemas.microsoft.com/office/drawing/2014/main" id="{BA4E754E-DBDB-49CF-AF3E-26DA7A85A251}"/>
                </a:ext>
              </a:extLst>
            </p:cNvPr>
            <p:cNvSpPr txBox="1"/>
            <p:nvPr/>
          </p:nvSpPr>
          <p:spPr>
            <a:xfrm>
              <a:off x="3630013" y="4162469"/>
              <a:ext cx="1983043" cy="584775"/>
            </a:xfrm>
            <a:prstGeom prst="rect">
              <a:avLst/>
            </a:prstGeom>
            <a:noFill/>
          </p:spPr>
          <p:txBody>
            <a:bodyPr wrap="square" rtlCol="0">
              <a:spAutoFit/>
            </a:bodyPr>
            <a:lstStyle/>
            <a:p>
              <a:r>
                <a:rPr lang="en-IN" sz="1600" b="1" dirty="0">
                  <a:solidFill>
                    <a:schemeClr val="bg1"/>
                  </a:solidFill>
                  <a:latin typeface="Georgia" panose="02040502050405020303" pitchFamily="18" charset="0"/>
                </a:rPr>
                <a:t>VH, Canopy Circumference</a:t>
              </a:r>
            </a:p>
          </p:txBody>
        </p:sp>
        <p:sp>
          <p:nvSpPr>
            <p:cNvPr id="61" name="TextBox 60">
              <a:extLst>
                <a:ext uri="{FF2B5EF4-FFF2-40B4-BE49-F238E27FC236}">
                  <a16:creationId xmlns:a16="http://schemas.microsoft.com/office/drawing/2014/main" id="{2598F837-FF10-4B12-97FE-5B525D63B82C}"/>
                </a:ext>
              </a:extLst>
            </p:cNvPr>
            <p:cNvSpPr txBox="1"/>
            <p:nvPr/>
          </p:nvSpPr>
          <p:spPr>
            <a:xfrm>
              <a:off x="5664771" y="4258388"/>
              <a:ext cx="1338155"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1.16m</a:t>
              </a:r>
            </a:p>
          </p:txBody>
        </p:sp>
        <p:sp>
          <p:nvSpPr>
            <p:cNvPr id="65" name="TextBox 64">
              <a:extLst>
                <a:ext uri="{FF2B5EF4-FFF2-40B4-BE49-F238E27FC236}">
                  <a16:creationId xmlns:a16="http://schemas.microsoft.com/office/drawing/2014/main" id="{A8CF5456-093A-474A-8655-0CA9352B5AB8}"/>
                </a:ext>
              </a:extLst>
            </p:cNvPr>
            <p:cNvSpPr txBox="1"/>
            <p:nvPr/>
          </p:nvSpPr>
          <p:spPr>
            <a:xfrm>
              <a:off x="7233097" y="4243568"/>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23.38%</a:t>
              </a:r>
            </a:p>
          </p:txBody>
        </p:sp>
        <p:sp>
          <p:nvSpPr>
            <p:cNvPr id="70" name="TextBox 69">
              <a:extLst>
                <a:ext uri="{FF2B5EF4-FFF2-40B4-BE49-F238E27FC236}">
                  <a16:creationId xmlns:a16="http://schemas.microsoft.com/office/drawing/2014/main" id="{FC41E3B8-EC1A-4B07-A9C2-06DA207AA3BF}"/>
                </a:ext>
              </a:extLst>
            </p:cNvPr>
            <p:cNvSpPr txBox="1"/>
            <p:nvPr/>
          </p:nvSpPr>
          <p:spPr>
            <a:xfrm>
              <a:off x="9109041" y="4243567"/>
              <a:ext cx="1226448"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1.56m</a:t>
              </a:r>
            </a:p>
          </p:txBody>
        </p:sp>
        <p:sp>
          <p:nvSpPr>
            <p:cNvPr id="75" name="TextBox 74">
              <a:extLst>
                <a:ext uri="{FF2B5EF4-FFF2-40B4-BE49-F238E27FC236}">
                  <a16:creationId xmlns:a16="http://schemas.microsoft.com/office/drawing/2014/main" id="{FF163A7A-2EAD-4518-8AFA-92D50371D454}"/>
                </a:ext>
              </a:extLst>
            </p:cNvPr>
            <p:cNvSpPr txBox="1"/>
            <p:nvPr/>
          </p:nvSpPr>
          <p:spPr>
            <a:xfrm>
              <a:off x="10743215" y="4319539"/>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31.37%</a:t>
              </a:r>
            </a:p>
          </p:txBody>
        </p:sp>
        <p:sp>
          <p:nvSpPr>
            <p:cNvPr id="93" name="TextBox 92">
              <a:extLst>
                <a:ext uri="{FF2B5EF4-FFF2-40B4-BE49-F238E27FC236}">
                  <a16:creationId xmlns:a16="http://schemas.microsoft.com/office/drawing/2014/main" id="{70326552-0FCB-4D53-846E-346E48E8A99F}"/>
                </a:ext>
              </a:extLst>
            </p:cNvPr>
            <p:cNvSpPr txBox="1"/>
            <p:nvPr/>
          </p:nvSpPr>
          <p:spPr>
            <a:xfrm>
              <a:off x="3736006" y="4847405"/>
              <a:ext cx="1788160" cy="646331"/>
            </a:xfrm>
            <a:prstGeom prst="rect">
              <a:avLst/>
            </a:prstGeom>
            <a:noFill/>
          </p:spPr>
          <p:txBody>
            <a:bodyPr wrap="square" rtlCol="0">
              <a:spAutoFit/>
            </a:bodyPr>
            <a:lstStyle/>
            <a:p>
              <a:r>
                <a:rPr lang="en-IN" b="1" dirty="0">
                  <a:solidFill>
                    <a:schemeClr val="bg1"/>
                  </a:solidFill>
                  <a:latin typeface="Georgia" panose="02040502050405020303" pitchFamily="18" charset="0"/>
                </a:rPr>
                <a:t>Orchard height, VH</a:t>
              </a:r>
            </a:p>
          </p:txBody>
        </p:sp>
        <p:sp>
          <p:nvSpPr>
            <p:cNvPr id="106" name="TextBox 105">
              <a:extLst>
                <a:ext uri="{FF2B5EF4-FFF2-40B4-BE49-F238E27FC236}">
                  <a16:creationId xmlns:a16="http://schemas.microsoft.com/office/drawing/2014/main" id="{854A7E79-01C6-49F5-85F8-2286369BD41E}"/>
                </a:ext>
              </a:extLst>
            </p:cNvPr>
            <p:cNvSpPr txBox="1"/>
            <p:nvPr/>
          </p:nvSpPr>
          <p:spPr>
            <a:xfrm>
              <a:off x="73350" y="4320671"/>
              <a:ext cx="1679402" cy="584775"/>
            </a:xfrm>
            <a:prstGeom prst="rect">
              <a:avLst/>
            </a:prstGeom>
            <a:noFill/>
          </p:spPr>
          <p:txBody>
            <a:bodyPr wrap="square" rtlCol="0">
              <a:spAutoFit/>
            </a:bodyPr>
            <a:lstStyle/>
            <a:p>
              <a:r>
                <a:rPr lang="en-IN" sz="3200" b="1" dirty="0">
                  <a:solidFill>
                    <a:schemeClr val="bg1"/>
                  </a:solidFill>
                  <a:latin typeface="Georgia" panose="02040502050405020303" pitchFamily="18" charset="0"/>
                </a:rPr>
                <a:t>DBH</a:t>
              </a:r>
            </a:p>
          </p:txBody>
        </p:sp>
        <p:sp>
          <p:nvSpPr>
            <p:cNvPr id="107" name="TextBox 106">
              <a:extLst>
                <a:ext uri="{FF2B5EF4-FFF2-40B4-BE49-F238E27FC236}">
                  <a16:creationId xmlns:a16="http://schemas.microsoft.com/office/drawing/2014/main" id="{55DE5420-ED2A-43FC-83D2-75DC54C4061A}"/>
                </a:ext>
              </a:extLst>
            </p:cNvPr>
            <p:cNvSpPr txBox="1"/>
            <p:nvPr/>
          </p:nvSpPr>
          <p:spPr>
            <a:xfrm>
              <a:off x="5624117" y="4948628"/>
              <a:ext cx="1338155"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0.87 m</a:t>
              </a:r>
            </a:p>
          </p:txBody>
        </p:sp>
        <p:sp>
          <p:nvSpPr>
            <p:cNvPr id="108" name="TextBox 107">
              <a:extLst>
                <a:ext uri="{FF2B5EF4-FFF2-40B4-BE49-F238E27FC236}">
                  <a16:creationId xmlns:a16="http://schemas.microsoft.com/office/drawing/2014/main" id="{C3F65183-713D-4568-B159-8566008912EB}"/>
                </a:ext>
              </a:extLst>
            </p:cNvPr>
            <p:cNvSpPr txBox="1"/>
            <p:nvPr/>
          </p:nvSpPr>
          <p:spPr>
            <a:xfrm>
              <a:off x="7204598" y="4923096"/>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17.46%</a:t>
              </a:r>
            </a:p>
          </p:txBody>
        </p:sp>
        <p:sp>
          <p:nvSpPr>
            <p:cNvPr id="109" name="TextBox 108">
              <a:extLst>
                <a:ext uri="{FF2B5EF4-FFF2-40B4-BE49-F238E27FC236}">
                  <a16:creationId xmlns:a16="http://schemas.microsoft.com/office/drawing/2014/main" id="{C0C30E7E-2D03-4C7C-8A82-DA59709249D5}"/>
                </a:ext>
              </a:extLst>
            </p:cNvPr>
            <p:cNvSpPr txBox="1"/>
            <p:nvPr/>
          </p:nvSpPr>
          <p:spPr>
            <a:xfrm>
              <a:off x="9066946" y="4894410"/>
              <a:ext cx="1226448"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1.21m</a:t>
              </a:r>
            </a:p>
          </p:txBody>
        </p:sp>
        <p:sp>
          <p:nvSpPr>
            <p:cNvPr id="110" name="TextBox 109">
              <a:extLst>
                <a:ext uri="{FF2B5EF4-FFF2-40B4-BE49-F238E27FC236}">
                  <a16:creationId xmlns:a16="http://schemas.microsoft.com/office/drawing/2014/main" id="{D01EEE9B-5931-4F3C-B32C-8430E21B8137}"/>
                </a:ext>
              </a:extLst>
            </p:cNvPr>
            <p:cNvSpPr txBox="1"/>
            <p:nvPr/>
          </p:nvSpPr>
          <p:spPr>
            <a:xfrm>
              <a:off x="10658450" y="4956168"/>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24.35%</a:t>
              </a:r>
            </a:p>
          </p:txBody>
        </p:sp>
      </p:grpSp>
      <p:grpSp>
        <p:nvGrpSpPr>
          <p:cNvPr id="13" name="Group 12">
            <a:extLst>
              <a:ext uri="{FF2B5EF4-FFF2-40B4-BE49-F238E27FC236}">
                <a16:creationId xmlns:a16="http://schemas.microsoft.com/office/drawing/2014/main" id="{F3F9A33E-7F38-4E31-AC3F-F96C41B51DD0}"/>
              </a:ext>
            </a:extLst>
          </p:cNvPr>
          <p:cNvGrpSpPr/>
          <p:nvPr/>
        </p:nvGrpSpPr>
        <p:grpSpPr>
          <a:xfrm>
            <a:off x="-8182" y="5531516"/>
            <a:ext cx="12171881" cy="1297370"/>
            <a:chOff x="-25652" y="5541618"/>
            <a:chExt cx="12171881" cy="1297370"/>
          </a:xfrm>
        </p:grpSpPr>
        <p:sp>
          <p:nvSpPr>
            <p:cNvPr id="112" name="Rectangle: Rounded Corners 111">
              <a:extLst>
                <a:ext uri="{FF2B5EF4-FFF2-40B4-BE49-F238E27FC236}">
                  <a16:creationId xmlns:a16="http://schemas.microsoft.com/office/drawing/2014/main" id="{3CA7FD51-B1B1-4D89-8F17-B78195386D0D}"/>
                </a:ext>
              </a:extLst>
            </p:cNvPr>
            <p:cNvSpPr/>
            <p:nvPr/>
          </p:nvSpPr>
          <p:spPr>
            <a:xfrm rot="16200000">
              <a:off x="5410320" y="125326"/>
              <a:ext cx="1277690" cy="12149633"/>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4" name="TextBox 113">
              <a:extLst>
                <a:ext uri="{FF2B5EF4-FFF2-40B4-BE49-F238E27FC236}">
                  <a16:creationId xmlns:a16="http://schemas.microsoft.com/office/drawing/2014/main" id="{E9E3B55C-FDA9-441B-877C-C932A2552755}"/>
                </a:ext>
              </a:extLst>
            </p:cNvPr>
            <p:cNvSpPr txBox="1"/>
            <p:nvPr/>
          </p:nvSpPr>
          <p:spPr>
            <a:xfrm>
              <a:off x="1865621" y="5772702"/>
              <a:ext cx="1095856"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ANN</a:t>
              </a:r>
            </a:p>
          </p:txBody>
        </p:sp>
        <p:sp>
          <p:nvSpPr>
            <p:cNvPr id="116" name="TextBox 115">
              <a:extLst>
                <a:ext uri="{FF2B5EF4-FFF2-40B4-BE49-F238E27FC236}">
                  <a16:creationId xmlns:a16="http://schemas.microsoft.com/office/drawing/2014/main" id="{117B7586-02AB-4464-BCAD-5BF434A59D7F}"/>
                </a:ext>
              </a:extLst>
            </p:cNvPr>
            <p:cNvSpPr txBox="1"/>
            <p:nvPr/>
          </p:nvSpPr>
          <p:spPr>
            <a:xfrm>
              <a:off x="5588668" y="5546405"/>
              <a:ext cx="1353067"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0.93m</a:t>
              </a:r>
            </a:p>
          </p:txBody>
        </p:sp>
        <p:sp>
          <p:nvSpPr>
            <p:cNvPr id="117" name="TextBox 116">
              <a:extLst>
                <a:ext uri="{FF2B5EF4-FFF2-40B4-BE49-F238E27FC236}">
                  <a16:creationId xmlns:a16="http://schemas.microsoft.com/office/drawing/2014/main" id="{FC33A02D-689D-49BB-94F3-4B9AD0037496}"/>
                </a:ext>
              </a:extLst>
            </p:cNvPr>
            <p:cNvSpPr txBox="1"/>
            <p:nvPr/>
          </p:nvSpPr>
          <p:spPr>
            <a:xfrm>
              <a:off x="7207312" y="5541618"/>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18.7%</a:t>
              </a:r>
            </a:p>
          </p:txBody>
        </p:sp>
        <p:sp>
          <p:nvSpPr>
            <p:cNvPr id="118" name="TextBox 117">
              <a:extLst>
                <a:ext uri="{FF2B5EF4-FFF2-40B4-BE49-F238E27FC236}">
                  <a16:creationId xmlns:a16="http://schemas.microsoft.com/office/drawing/2014/main" id="{3656F92A-9166-409E-B89A-D2E466E067E8}"/>
                </a:ext>
              </a:extLst>
            </p:cNvPr>
            <p:cNvSpPr txBox="1"/>
            <p:nvPr/>
          </p:nvSpPr>
          <p:spPr>
            <a:xfrm>
              <a:off x="9141165" y="5579220"/>
              <a:ext cx="1226448"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1.34m</a:t>
              </a:r>
            </a:p>
          </p:txBody>
        </p:sp>
        <p:sp>
          <p:nvSpPr>
            <p:cNvPr id="119" name="TextBox 118">
              <a:extLst>
                <a:ext uri="{FF2B5EF4-FFF2-40B4-BE49-F238E27FC236}">
                  <a16:creationId xmlns:a16="http://schemas.microsoft.com/office/drawing/2014/main" id="{9CC8810F-7039-4B91-A572-06867C0EEAF0}"/>
                </a:ext>
              </a:extLst>
            </p:cNvPr>
            <p:cNvSpPr txBox="1"/>
            <p:nvPr/>
          </p:nvSpPr>
          <p:spPr>
            <a:xfrm>
              <a:off x="10794204" y="5606698"/>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26.86%</a:t>
              </a:r>
            </a:p>
          </p:txBody>
        </p:sp>
        <p:sp>
          <p:nvSpPr>
            <p:cNvPr id="129" name="TextBox 128">
              <a:extLst>
                <a:ext uri="{FF2B5EF4-FFF2-40B4-BE49-F238E27FC236}">
                  <a16:creationId xmlns:a16="http://schemas.microsoft.com/office/drawing/2014/main" id="{7AF20ECF-6049-44E7-897D-8C24C208AFB0}"/>
                </a:ext>
              </a:extLst>
            </p:cNvPr>
            <p:cNvSpPr txBox="1"/>
            <p:nvPr/>
          </p:nvSpPr>
          <p:spPr>
            <a:xfrm>
              <a:off x="3585303" y="6139080"/>
              <a:ext cx="1788160" cy="646331"/>
            </a:xfrm>
            <a:prstGeom prst="rect">
              <a:avLst/>
            </a:prstGeom>
            <a:noFill/>
          </p:spPr>
          <p:txBody>
            <a:bodyPr wrap="square" rtlCol="0">
              <a:spAutoFit/>
            </a:bodyPr>
            <a:lstStyle/>
            <a:p>
              <a:r>
                <a:rPr lang="en-IN" b="1" dirty="0">
                  <a:solidFill>
                    <a:schemeClr val="bg1"/>
                  </a:solidFill>
                  <a:latin typeface="Georgia" panose="02040502050405020303" pitchFamily="18" charset="0"/>
                </a:rPr>
                <a:t>Orchard height, VH</a:t>
              </a:r>
            </a:p>
          </p:txBody>
        </p:sp>
        <p:sp>
          <p:nvSpPr>
            <p:cNvPr id="130" name="TextBox 129">
              <a:extLst>
                <a:ext uri="{FF2B5EF4-FFF2-40B4-BE49-F238E27FC236}">
                  <a16:creationId xmlns:a16="http://schemas.microsoft.com/office/drawing/2014/main" id="{B4892369-F692-458C-836D-2E0C60EC6B3D}"/>
                </a:ext>
              </a:extLst>
            </p:cNvPr>
            <p:cNvSpPr txBox="1"/>
            <p:nvPr/>
          </p:nvSpPr>
          <p:spPr>
            <a:xfrm>
              <a:off x="3604169" y="5617911"/>
              <a:ext cx="1983043" cy="584775"/>
            </a:xfrm>
            <a:prstGeom prst="rect">
              <a:avLst/>
            </a:prstGeom>
            <a:noFill/>
          </p:spPr>
          <p:txBody>
            <a:bodyPr wrap="square" rtlCol="0">
              <a:spAutoFit/>
            </a:bodyPr>
            <a:lstStyle/>
            <a:p>
              <a:r>
                <a:rPr lang="en-IN" sz="1600" b="1" dirty="0">
                  <a:solidFill>
                    <a:schemeClr val="bg1"/>
                  </a:solidFill>
                  <a:latin typeface="Georgia" panose="02040502050405020303" pitchFamily="18" charset="0"/>
                </a:rPr>
                <a:t>VH, Canopy Circumference</a:t>
              </a:r>
            </a:p>
          </p:txBody>
        </p:sp>
        <p:sp>
          <p:nvSpPr>
            <p:cNvPr id="131" name="TextBox 130">
              <a:extLst>
                <a:ext uri="{FF2B5EF4-FFF2-40B4-BE49-F238E27FC236}">
                  <a16:creationId xmlns:a16="http://schemas.microsoft.com/office/drawing/2014/main" id="{EA88A2CA-5498-41A0-8208-40336DC90A59}"/>
                </a:ext>
              </a:extLst>
            </p:cNvPr>
            <p:cNvSpPr txBox="1"/>
            <p:nvPr/>
          </p:nvSpPr>
          <p:spPr>
            <a:xfrm>
              <a:off x="5552908" y="6139080"/>
              <a:ext cx="1353067"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1.04m</a:t>
              </a:r>
            </a:p>
          </p:txBody>
        </p:sp>
        <p:sp>
          <p:nvSpPr>
            <p:cNvPr id="132" name="TextBox 131">
              <a:extLst>
                <a:ext uri="{FF2B5EF4-FFF2-40B4-BE49-F238E27FC236}">
                  <a16:creationId xmlns:a16="http://schemas.microsoft.com/office/drawing/2014/main" id="{114A08A3-C6EA-4203-A311-B94A02AEAF8C}"/>
                </a:ext>
              </a:extLst>
            </p:cNvPr>
            <p:cNvSpPr txBox="1"/>
            <p:nvPr/>
          </p:nvSpPr>
          <p:spPr>
            <a:xfrm>
              <a:off x="7242250" y="6109909"/>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20.88%</a:t>
              </a:r>
            </a:p>
          </p:txBody>
        </p:sp>
        <p:sp>
          <p:nvSpPr>
            <p:cNvPr id="133" name="TextBox 132">
              <a:extLst>
                <a:ext uri="{FF2B5EF4-FFF2-40B4-BE49-F238E27FC236}">
                  <a16:creationId xmlns:a16="http://schemas.microsoft.com/office/drawing/2014/main" id="{47E93155-907E-4C7D-9F2E-AD59FCF53100}"/>
                </a:ext>
              </a:extLst>
            </p:cNvPr>
            <p:cNvSpPr txBox="1"/>
            <p:nvPr/>
          </p:nvSpPr>
          <p:spPr>
            <a:xfrm>
              <a:off x="9176510" y="6122043"/>
              <a:ext cx="1226448"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1.29m</a:t>
              </a:r>
            </a:p>
          </p:txBody>
        </p:sp>
        <p:sp>
          <p:nvSpPr>
            <p:cNvPr id="134" name="TextBox 133">
              <a:extLst>
                <a:ext uri="{FF2B5EF4-FFF2-40B4-BE49-F238E27FC236}">
                  <a16:creationId xmlns:a16="http://schemas.microsoft.com/office/drawing/2014/main" id="{806F1B34-4AF1-474C-9AA3-E653FF8C571F}"/>
                </a:ext>
              </a:extLst>
            </p:cNvPr>
            <p:cNvSpPr txBox="1"/>
            <p:nvPr/>
          </p:nvSpPr>
          <p:spPr>
            <a:xfrm>
              <a:off x="10752577" y="6173124"/>
              <a:ext cx="1340072"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25.93%</a:t>
              </a:r>
            </a:p>
          </p:txBody>
        </p:sp>
      </p:grpSp>
    </p:spTree>
    <p:extLst>
      <p:ext uri="{BB962C8B-B14F-4D97-AF65-F5344CB8AC3E}">
        <p14:creationId xmlns:p14="http://schemas.microsoft.com/office/powerpoint/2010/main" val="28163124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additive="base">
                                        <p:cTn id="7" dur="500" fill="hold"/>
                                        <p:tgtEl>
                                          <p:spTgt spid="77"/>
                                        </p:tgtEl>
                                        <p:attrNameLst>
                                          <p:attrName>ppt_x</p:attrName>
                                        </p:attrNameLst>
                                      </p:cBhvr>
                                      <p:tavLst>
                                        <p:tav tm="0">
                                          <p:val>
                                            <p:strVal val="1+#ppt_w/2"/>
                                          </p:val>
                                        </p:tav>
                                        <p:tav tm="100000">
                                          <p:val>
                                            <p:strVal val="#ppt_x"/>
                                          </p:val>
                                        </p:tav>
                                      </p:tavLst>
                                    </p:anim>
                                    <p:anim calcmode="lin" valueType="num">
                                      <p:cBhvr additive="base">
                                        <p:cTn id="8" dur="500" fill="hold"/>
                                        <p:tgtEl>
                                          <p:spTgt spid="77"/>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8"/>
                                        </p:tgtEl>
                                        <p:attrNameLst>
                                          <p:attrName>style.visibility</p:attrName>
                                        </p:attrNameLst>
                                      </p:cBhvr>
                                      <p:to>
                                        <p:strVal val="visible"/>
                                      </p:to>
                                    </p:set>
                                    <p:anim calcmode="lin" valueType="num">
                                      <p:cBhvr additive="base">
                                        <p:cTn id="11" dur="500" fill="hold"/>
                                        <p:tgtEl>
                                          <p:spTgt spid="78"/>
                                        </p:tgtEl>
                                        <p:attrNameLst>
                                          <p:attrName>ppt_x</p:attrName>
                                        </p:attrNameLst>
                                      </p:cBhvr>
                                      <p:tavLst>
                                        <p:tav tm="0">
                                          <p:val>
                                            <p:strVal val="1+#ppt_w/2"/>
                                          </p:val>
                                        </p:tav>
                                        <p:tav tm="100000">
                                          <p:val>
                                            <p:strVal val="#ppt_x"/>
                                          </p:val>
                                        </p:tav>
                                      </p:tavLst>
                                    </p:anim>
                                    <p:anim calcmode="lin" valueType="num">
                                      <p:cBhvr additive="base">
                                        <p:cTn id="12" dur="500" fill="hold"/>
                                        <p:tgtEl>
                                          <p:spTgt spid="7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79"/>
                                        </p:tgtEl>
                                        <p:attrNameLst>
                                          <p:attrName>style.visibility</p:attrName>
                                        </p:attrNameLst>
                                      </p:cBhvr>
                                      <p:to>
                                        <p:strVal val="visible"/>
                                      </p:to>
                                    </p:set>
                                    <p:anim calcmode="lin" valueType="num">
                                      <p:cBhvr additive="base">
                                        <p:cTn id="15" dur="500" fill="hold"/>
                                        <p:tgtEl>
                                          <p:spTgt spid="79"/>
                                        </p:tgtEl>
                                        <p:attrNameLst>
                                          <p:attrName>ppt_x</p:attrName>
                                        </p:attrNameLst>
                                      </p:cBhvr>
                                      <p:tavLst>
                                        <p:tav tm="0">
                                          <p:val>
                                            <p:strVal val="1+#ppt_w/2"/>
                                          </p:val>
                                        </p:tav>
                                        <p:tav tm="100000">
                                          <p:val>
                                            <p:strVal val="#ppt_x"/>
                                          </p:val>
                                        </p:tav>
                                      </p:tavLst>
                                    </p:anim>
                                    <p:anim calcmode="lin" valueType="num">
                                      <p:cBhvr additive="base">
                                        <p:cTn id="16" dur="500" fill="hold"/>
                                        <p:tgtEl>
                                          <p:spTgt spid="79"/>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80"/>
                                        </p:tgtEl>
                                        <p:attrNameLst>
                                          <p:attrName>style.visibility</p:attrName>
                                        </p:attrNameLst>
                                      </p:cBhvr>
                                      <p:to>
                                        <p:strVal val="visible"/>
                                      </p:to>
                                    </p:set>
                                    <p:anim calcmode="lin" valueType="num">
                                      <p:cBhvr additive="base">
                                        <p:cTn id="19" dur="500" fill="hold"/>
                                        <p:tgtEl>
                                          <p:spTgt spid="80"/>
                                        </p:tgtEl>
                                        <p:attrNameLst>
                                          <p:attrName>ppt_x</p:attrName>
                                        </p:attrNameLst>
                                      </p:cBhvr>
                                      <p:tavLst>
                                        <p:tav tm="0">
                                          <p:val>
                                            <p:strVal val="1+#ppt_w/2"/>
                                          </p:val>
                                        </p:tav>
                                        <p:tav tm="100000">
                                          <p:val>
                                            <p:strVal val="#ppt_x"/>
                                          </p:val>
                                        </p:tav>
                                      </p:tavLst>
                                    </p:anim>
                                    <p:anim calcmode="lin" valueType="num">
                                      <p:cBhvr additive="base">
                                        <p:cTn id="20" dur="500" fill="hold"/>
                                        <p:tgtEl>
                                          <p:spTgt spid="80"/>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0"/>
                                  </p:stCondLst>
                                  <p:childTnLst>
                                    <p:set>
                                      <p:cBhvr>
                                        <p:cTn id="22" dur="1" fill="hold">
                                          <p:stCondLst>
                                            <p:cond delay="0"/>
                                          </p:stCondLst>
                                        </p:cTn>
                                        <p:tgtEl>
                                          <p:spTgt spid="90"/>
                                        </p:tgtEl>
                                        <p:attrNameLst>
                                          <p:attrName>style.visibility</p:attrName>
                                        </p:attrNameLst>
                                      </p:cBhvr>
                                      <p:to>
                                        <p:strVal val="visible"/>
                                      </p:to>
                                    </p:set>
                                    <p:anim calcmode="lin" valueType="num">
                                      <p:cBhvr additive="base">
                                        <p:cTn id="23" dur="500" fill="hold"/>
                                        <p:tgtEl>
                                          <p:spTgt spid="90"/>
                                        </p:tgtEl>
                                        <p:attrNameLst>
                                          <p:attrName>ppt_x</p:attrName>
                                        </p:attrNameLst>
                                      </p:cBhvr>
                                      <p:tavLst>
                                        <p:tav tm="0">
                                          <p:val>
                                            <p:strVal val="1+#ppt_w/2"/>
                                          </p:val>
                                        </p:tav>
                                        <p:tav tm="100000">
                                          <p:val>
                                            <p:strVal val="#ppt_x"/>
                                          </p:val>
                                        </p:tav>
                                      </p:tavLst>
                                    </p:anim>
                                    <p:anim calcmode="lin" valueType="num">
                                      <p:cBhvr additive="base">
                                        <p:cTn id="24" dur="500" fill="hold"/>
                                        <p:tgtEl>
                                          <p:spTgt spid="90"/>
                                        </p:tgtEl>
                                        <p:attrNameLst>
                                          <p:attrName>ppt_y</p:attrName>
                                        </p:attrNameLst>
                                      </p:cBhvr>
                                      <p:tavLst>
                                        <p:tav tm="0">
                                          <p:val>
                                            <p:strVal val="#ppt_y"/>
                                          </p:val>
                                        </p:tav>
                                        <p:tav tm="100000">
                                          <p:val>
                                            <p:strVal val="#ppt_y"/>
                                          </p:val>
                                        </p:tav>
                                      </p:tavLst>
                                    </p:anim>
                                  </p:childTnLst>
                                </p:cTn>
                              </p:par>
                              <p:par>
                                <p:cTn id="25" presetID="2" presetClass="entr" presetSubtype="2" fill="hold" nodeType="withEffect">
                                  <p:stCondLst>
                                    <p:cond delay="0"/>
                                  </p:stCondLst>
                                  <p:childTnLst>
                                    <p:set>
                                      <p:cBhvr>
                                        <p:cTn id="26" dur="1" fill="hold">
                                          <p:stCondLst>
                                            <p:cond delay="0"/>
                                          </p:stCondLst>
                                        </p:cTn>
                                        <p:tgtEl>
                                          <p:spTgt spid="85"/>
                                        </p:tgtEl>
                                        <p:attrNameLst>
                                          <p:attrName>style.visibility</p:attrName>
                                        </p:attrNameLst>
                                      </p:cBhvr>
                                      <p:to>
                                        <p:strVal val="visible"/>
                                      </p:to>
                                    </p:set>
                                    <p:anim calcmode="lin" valueType="num">
                                      <p:cBhvr additive="base">
                                        <p:cTn id="27" dur="500" fill="hold"/>
                                        <p:tgtEl>
                                          <p:spTgt spid="85"/>
                                        </p:tgtEl>
                                        <p:attrNameLst>
                                          <p:attrName>ppt_x</p:attrName>
                                        </p:attrNameLst>
                                      </p:cBhvr>
                                      <p:tavLst>
                                        <p:tav tm="0">
                                          <p:val>
                                            <p:strVal val="1+#ppt_w/2"/>
                                          </p:val>
                                        </p:tav>
                                        <p:tav tm="100000">
                                          <p:val>
                                            <p:strVal val="#ppt_x"/>
                                          </p:val>
                                        </p:tav>
                                      </p:tavLst>
                                    </p:anim>
                                    <p:anim calcmode="lin" valueType="num">
                                      <p:cBhvr additive="base">
                                        <p:cTn id="28" dur="500" fill="hold"/>
                                        <p:tgtEl>
                                          <p:spTgt spid="85"/>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0"/>
                                  </p:stCondLst>
                                  <p:childTnLst>
                                    <p:set>
                                      <p:cBhvr>
                                        <p:cTn id="30" dur="1" fill="hold">
                                          <p:stCondLst>
                                            <p:cond delay="0"/>
                                          </p:stCondLst>
                                        </p:cTn>
                                        <p:tgtEl>
                                          <p:spTgt spid="100"/>
                                        </p:tgtEl>
                                        <p:attrNameLst>
                                          <p:attrName>style.visibility</p:attrName>
                                        </p:attrNameLst>
                                      </p:cBhvr>
                                      <p:to>
                                        <p:strVal val="visible"/>
                                      </p:to>
                                    </p:set>
                                    <p:anim calcmode="lin" valueType="num">
                                      <p:cBhvr additive="base">
                                        <p:cTn id="31" dur="500" fill="hold"/>
                                        <p:tgtEl>
                                          <p:spTgt spid="100"/>
                                        </p:tgtEl>
                                        <p:attrNameLst>
                                          <p:attrName>ppt_x</p:attrName>
                                        </p:attrNameLst>
                                      </p:cBhvr>
                                      <p:tavLst>
                                        <p:tav tm="0">
                                          <p:val>
                                            <p:strVal val="1+#ppt_w/2"/>
                                          </p:val>
                                        </p:tav>
                                        <p:tav tm="100000">
                                          <p:val>
                                            <p:strVal val="#ppt_x"/>
                                          </p:val>
                                        </p:tav>
                                      </p:tavLst>
                                    </p:anim>
                                    <p:anim calcmode="lin" valueType="num">
                                      <p:cBhvr additive="base">
                                        <p:cTn id="32" dur="500" fill="hold"/>
                                        <p:tgtEl>
                                          <p:spTgt spid="100"/>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500" fill="hold"/>
                                        <p:tgtEl>
                                          <p:spTgt spid="13"/>
                                        </p:tgtEl>
                                        <p:attrNameLst>
                                          <p:attrName>ppt_x</p:attrName>
                                        </p:attrNameLst>
                                      </p:cBhvr>
                                      <p:tavLst>
                                        <p:tav tm="0">
                                          <p:val>
                                            <p:strVal val="0-#ppt_w/2"/>
                                          </p:val>
                                        </p:tav>
                                        <p:tav tm="100000">
                                          <p:val>
                                            <p:strVal val="#ppt_x"/>
                                          </p:val>
                                        </p:tav>
                                      </p:tavLst>
                                    </p:anim>
                                    <p:anim calcmode="lin" valueType="num">
                                      <p:cBhvr additive="base">
                                        <p:cTn id="36" dur="500" fill="hold"/>
                                        <p:tgtEl>
                                          <p:spTgt spid="13"/>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0-#ppt_w/2"/>
                                          </p:val>
                                        </p:tav>
                                        <p:tav tm="100000">
                                          <p:val>
                                            <p:strVal val="#ppt_x"/>
                                          </p:val>
                                        </p:tav>
                                      </p:tavLst>
                                    </p:anim>
                                    <p:anim calcmode="lin" valueType="num">
                                      <p:cBhvr additive="base">
                                        <p:cTn id="40" dur="500" fill="hold"/>
                                        <p:tgtEl>
                                          <p:spTgt spid="10"/>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500" fill="hold"/>
                                        <p:tgtEl>
                                          <p:spTgt spid="7"/>
                                        </p:tgtEl>
                                        <p:attrNameLst>
                                          <p:attrName>ppt_x</p:attrName>
                                        </p:attrNameLst>
                                      </p:cBhvr>
                                      <p:tavLst>
                                        <p:tav tm="0">
                                          <p:val>
                                            <p:strVal val="0-#ppt_w/2"/>
                                          </p:val>
                                        </p:tav>
                                        <p:tav tm="100000">
                                          <p:val>
                                            <p:strVal val="#ppt_x"/>
                                          </p:val>
                                        </p:tav>
                                      </p:tavLst>
                                    </p:anim>
                                    <p:anim calcmode="lin" valueType="num">
                                      <p:cBhvr additive="base">
                                        <p:cTn id="44" dur="500" fill="hold"/>
                                        <p:tgtEl>
                                          <p:spTgt spid="7"/>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5"/>
                                        </p:tgtEl>
                                        <p:attrNameLst>
                                          <p:attrName>style.visibility</p:attrName>
                                        </p:attrNameLst>
                                      </p:cBhvr>
                                      <p:to>
                                        <p:strVal val="visible"/>
                                      </p:to>
                                    </p:set>
                                    <p:anim calcmode="lin" valueType="num">
                                      <p:cBhvr additive="base">
                                        <p:cTn id="47" dur="500" fill="hold"/>
                                        <p:tgtEl>
                                          <p:spTgt spid="5"/>
                                        </p:tgtEl>
                                        <p:attrNameLst>
                                          <p:attrName>ppt_x</p:attrName>
                                        </p:attrNameLst>
                                      </p:cBhvr>
                                      <p:tavLst>
                                        <p:tav tm="0">
                                          <p:val>
                                            <p:strVal val="0-#ppt_w/2"/>
                                          </p:val>
                                        </p:tav>
                                        <p:tav tm="100000">
                                          <p:val>
                                            <p:strVal val="#ppt_x"/>
                                          </p:val>
                                        </p:tav>
                                      </p:tavLst>
                                    </p:anim>
                                    <p:anim calcmode="lin" valueType="num">
                                      <p:cBhvr additive="base">
                                        <p:cTn id="4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F069045B-6C6B-4C7B-8CC2-041FD216F059}"/>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3000"/>
                    </a14:imgEffect>
                    <a14:imgEffect>
                      <a14:brightnessContrast bright="-26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0" name="Group 99">
            <a:extLst>
              <a:ext uri="{FF2B5EF4-FFF2-40B4-BE49-F238E27FC236}">
                <a16:creationId xmlns:a16="http://schemas.microsoft.com/office/drawing/2014/main" id="{34F95115-F3C0-4768-9A2C-A2E0550A8F09}"/>
              </a:ext>
            </a:extLst>
          </p:cNvPr>
          <p:cNvGrpSpPr/>
          <p:nvPr/>
        </p:nvGrpSpPr>
        <p:grpSpPr>
          <a:xfrm>
            <a:off x="10528199" y="-15242"/>
            <a:ext cx="1671983" cy="6858000"/>
            <a:chOff x="10537582" y="7619"/>
            <a:chExt cx="1671983" cy="6858000"/>
          </a:xfrm>
        </p:grpSpPr>
        <p:sp>
          <p:nvSpPr>
            <p:cNvPr id="4" name="Rectangle: Rounded Corners 3">
              <a:extLst>
                <a:ext uri="{FF2B5EF4-FFF2-40B4-BE49-F238E27FC236}">
                  <a16:creationId xmlns:a16="http://schemas.microsoft.com/office/drawing/2014/main" id="{22D92E56-507B-4C62-97DE-B477F3BF11FE}"/>
                </a:ext>
              </a:extLst>
            </p:cNvPr>
            <p:cNvSpPr/>
            <p:nvPr/>
          </p:nvSpPr>
          <p:spPr>
            <a:xfrm>
              <a:off x="10537582" y="7619"/>
              <a:ext cx="1671983"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TextBox 41">
              <a:extLst>
                <a:ext uri="{FF2B5EF4-FFF2-40B4-BE49-F238E27FC236}">
                  <a16:creationId xmlns:a16="http://schemas.microsoft.com/office/drawing/2014/main" id="{C7D7CA3B-87F4-43B0-9A77-1F1698CF4C72}"/>
                </a:ext>
              </a:extLst>
            </p:cNvPr>
            <p:cNvSpPr txBox="1"/>
            <p:nvPr/>
          </p:nvSpPr>
          <p:spPr>
            <a:xfrm>
              <a:off x="10750007" y="174298"/>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RMSE(%)</a:t>
              </a:r>
            </a:p>
          </p:txBody>
        </p:sp>
        <p:cxnSp>
          <p:nvCxnSpPr>
            <p:cNvPr id="99" name="Straight Connector 98">
              <a:extLst>
                <a:ext uri="{FF2B5EF4-FFF2-40B4-BE49-F238E27FC236}">
                  <a16:creationId xmlns:a16="http://schemas.microsoft.com/office/drawing/2014/main" id="{DF5D1EC9-47E4-485D-B413-2283D6347E32}"/>
                </a:ext>
              </a:extLst>
            </p:cNvPr>
            <p:cNvCxnSpPr>
              <a:cxnSpLocks/>
            </p:cNvCxnSpPr>
            <p:nvPr/>
          </p:nvCxnSpPr>
          <p:spPr>
            <a:xfrm flipH="1">
              <a:off x="10688474" y="86614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grpSp>
      <p:grpSp>
        <p:nvGrpSpPr>
          <p:cNvPr id="90" name="Group 89">
            <a:extLst>
              <a:ext uri="{FF2B5EF4-FFF2-40B4-BE49-F238E27FC236}">
                <a16:creationId xmlns:a16="http://schemas.microsoft.com/office/drawing/2014/main" id="{91FB74AF-C278-40E1-ADCB-789520086624}"/>
              </a:ext>
            </a:extLst>
          </p:cNvPr>
          <p:cNvGrpSpPr/>
          <p:nvPr/>
        </p:nvGrpSpPr>
        <p:grpSpPr>
          <a:xfrm>
            <a:off x="7065519" y="15242"/>
            <a:ext cx="1807642" cy="6858000"/>
            <a:chOff x="7065519" y="15242"/>
            <a:chExt cx="1807642" cy="6858000"/>
          </a:xfrm>
        </p:grpSpPr>
        <p:sp>
          <p:nvSpPr>
            <p:cNvPr id="26" name="Rectangle: Rounded Corners 25">
              <a:extLst>
                <a:ext uri="{FF2B5EF4-FFF2-40B4-BE49-F238E27FC236}">
                  <a16:creationId xmlns:a16="http://schemas.microsoft.com/office/drawing/2014/main" id="{995C5EAD-9CEA-480E-98F2-86FD5DE894DA}"/>
                </a:ext>
              </a:extLst>
            </p:cNvPr>
            <p:cNvSpPr/>
            <p:nvPr/>
          </p:nvSpPr>
          <p:spPr>
            <a:xfrm>
              <a:off x="7065519" y="15242"/>
              <a:ext cx="1807642"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0" name="TextBox 39">
              <a:extLst>
                <a:ext uri="{FF2B5EF4-FFF2-40B4-BE49-F238E27FC236}">
                  <a16:creationId xmlns:a16="http://schemas.microsoft.com/office/drawing/2014/main" id="{68CA398F-DAFA-4CD5-A157-8DAA20D8D118}"/>
                </a:ext>
              </a:extLst>
            </p:cNvPr>
            <p:cNvSpPr txBox="1"/>
            <p:nvPr/>
          </p:nvSpPr>
          <p:spPr>
            <a:xfrm>
              <a:off x="7199558" y="79418"/>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MAE(%)</a:t>
              </a:r>
            </a:p>
          </p:txBody>
        </p:sp>
        <p:cxnSp>
          <p:nvCxnSpPr>
            <p:cNvPr id="89" name="Straight Connector 88">
              <a:extLst>
                <a:ext uri="{FF2B5EF4-FFF2-40B4-BE49-F238E27FC236}">
                  <a16:creationId xmlns:a16="http://schemas.microsoft.com/office/drawing/2014/main" id="{C0906FD4-E43A-46FF-BAB8-C4794E63E319}"/>
                </a:ext>
              </a:extLst>
            </p:cNvPr>
            <p:cNvCxnSpPr>
              <a:cxnSpLocks/>
            </p:cNvCxnSpPr>
            <p:nvPr/>
          </p:nvCxnSpPr>
          <p:spPr>
            <a:xfrm flipH="1">
              <a:off x="7275589" y="84328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grpSp>
      <p:sp>
        <p:nvSpPr>
          <p:cNvPr id="18" name="Rectangle: Rounded Corners 17">
            <a:extLst>
              <a:ext uri="{FF2B5EF4-FFF2-40B4-BE49-F238E27FC236}">
                <a16:creationId xmlns:a16="http://schemas.microsoft.com/office/drawing/2014/main" id="{9C657D30-0CD6-40E0-90F1-19C278651081}"/>
              </a:ext>
            </a:extLst>
          </p:cNvPr>
          <p:cNvSpPr/>
          <p:nvPr/>
        </p:nvSpPr>
        <p:spPr>
          <a:xfrm>
            <a:off x="12722725" y="376981"/>
            <a:ext cx="4267200" cy="6324601"/>
          </a:xfrm>
          <a:prstGeom prst="roundRect">
            <a:avLst/>
          </a:prstGeom>
          <a:gradFill>
            <a:gsLst>
              <a:gs pos="0">
                <a:schemeClr val="accent4">
                  <a:alpha val="30000"/>
                  <a:lumMod val="42000"/>
                </a:schemeClr>
              </a:gs>
              <a:gs pos="53000">
                <a:schemeClr val="accent2">
                  <a:lumMod val="50000"/>
                  <a:alpha val="74000"/>
                </a:schemeClr>
              </a:gs>
              <a:gs pos="100000">
                <a:schemeClr val="accent6">
                  <a:lumMod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DE1CA9BD-F23B-4335-97A4-62B5B74155DC}"/>
              </a:ext>
            </a:extLst>
          </p:cNvPr>
          <p:cNvSpPr txBox="1"/>
          <p:nvPr/>
        </p:nvSpPr>
        <p:spPr>
          <a:xfrm>
            <a:off x="13154378" y="495389"/>
            <a:ext cx="3500120" cy="5632311"/>
          </a:xfrm>
          <a:prstGeom prst="rect">
            <a:avLst/>
          </a:prstGeom>
          <a:noFill/>
        </p:spPr>
        <p:txBody>
          <a:bodyPr wrap="square" rtlCol="0">
            <a:spAutoFit/>
          </a:bodyPr>
          <a:lstStyle/>
          <a:p>
            <a:r>
              <a:rPr lang="en-US" dirty="0">
                <a:solidFill>
                  <a:schemeClr val="bg1"/>
                </a:solidFill>
                <a:latin typeface="Georgia" panose="02040502050405020303" pitchFamily="18" charset="0"/>
              </a:rPr>
              <a:t>The high correlation between canopy circumference and VV (vertical-vertical) polarization in mango orchards can be attributed to the structural characteristics of mango trees. Canopy circumference reflects the overall size and density of the canopy, while VV polarization is sensitive to the scattering properties of vegetation, including leaf orientation and canopy structure. In mango orchards, where tree canopies tend to be dense and vertically oriented, VV polarization is more likely to capture the canopy structure, leading to a strong correlation with canopy circumference.</a:t>
            </a:r>
            <a:endParaRPr lang="en-IN" dirty="0">
              <a:solidFill>
                <a:schemeClr val="bg1"/>
              </a:solidFill>
              <a:latin typeface="Georgia" panose="02040502050405020303" pitchFamily="18" charset="0"/>
            </a:endParaRPr>
          </a:p>
        </p:txBody>
      </p:sp>
      <p:grpSp>
        <p:nvGrpSpPr>
          <p:cNvPr id="77" name="Group 76">
            <a:extLst>
              <a:ext uri="{FF2B5EF4-FFF2-40B4-BE49-F238E27FC236}">
                <a16:creationId xmlns:a16="http://schemas.microsoft.com/office/drawing/2014/main" id="{06D4AE41-C8A0-4772-A6CF-4C82D3FE6A45}"/>
              </a:ext>
            </a:extLst>
          </p:cNvPr>
          <p:cNvGrpSpPr/>
          <p:nvPr/>
        </p:nvGrpSpPr>
        <p:grpSpPr>
          <a:xfrm>
            <a:off x="0" y="7619"/>
            <a:ext cx="1836604" cy="6858000"/>
            <a:chOff x="22889" y="7621"/>
            <a:chExt cx="1836604" cy="6858000"/>
          </a:xfrm>
        </p:grpSpPr>
        <p:sp>
          <p:nvSpPr>
            <p:cNvPr id="30" name="Rectangle: Rounded Corners 29">
              <a:extLst>
                <a:ext uri="{FF2B5EF4-FFF2-40B4-BE49-F238E27FC236}">
                  <a16:creationId xmlns:a16="http://schemas.microsoft.com/office/drawing/2014/main" id="{BA34EF34-4BBC-4CC0-AC42-6C65DEFA2BFB}"/>
                </a:ext>
              </a:extLst>
            </p:cNvPr>
            <p:cNvSpPr/>
            <p:nvPr/>
          </p:nvSpPr>
          <p:spPr>
            <a:xfrm>
              <a:off x="22889" y="7621"/>
              <a:ext cx="1788160"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 name="Straight Connector 5">
              <a:extLst>
                <a:ext uri="{FF2B5EF4-FFF2-40B4-BE49-F238E27FC236}">
                  <a16:creationId xmlns:a16="http://schemas.microsoft.com/office/drawing/2014/main" id="{E045897D-80CA-4352-AC22-223A451116EB}"/>
                </a:ext>
              </a:extLst>
            </p:cNvPr>
            <p:cNvCxnSpPr>
              <a:cxnSpLocks/>
            </p:cNvCxnSpPr>
            <p:nvPr/>
          </p:nvCxnSpPr>
          <p:spPr>
            <a:xfrm flipH="1">
              <a:off x="172720" y="82296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CD14A94F-B54D-43B3-B5F3-1DF48F5C98B1}"/>
                </a:ext>
              </a:extLst>
            </p:cNvPr>
            <p:cNvSpPr txBox="1"/>
            <p:nvPr/>
          </p:nvSpPr>
          <p:spPr>
            <a:xfrm>
              <a:off x="39047" y="235572"/>
              <a:ext cx="1820446"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PARAMETER</a:t>
              </a:r>
            </a:p>
          </p:txBody>
        </p:sp>
      </p:grpSp>
      <p:grpSp>
        <p:nvGrpSpPr>
          <p:cNvPr id="78" name="Group 77">
            <a:extLst>
              <a:ext uri="{FF2B5EF4-FFF2-40B4-BE49-F238E27FC236}">
                <a16:creationId xmlns:a16="http://schemas.microsoft.com/office/drawing/2014/main" id="{EE6190D3-25C3-497B-8BB3-2C381B738602}"/>
              </a:ext>
            </a:extLst>
          </p:cNvPr>
          <p:cNvGrpSpPr/>
          <p:nvPr/>
        </p:nvGrpSpPr>
        <p:grpSpPr>
          <a:xfrm>
            <a:off x="1816834" y="11528"/>
            <a:ext cx="1880312" cy="6858000"/>
            <a:chOff x="1816726" y="11524"/>
            <a:chExt cx="1880312" cy="6858000"/>
          </a:xfrm>
        </p:grpSpPr>
        <p:sp>
          <p:nvSpPr>
            <p:cNvPr id="29" name="Rectangle: Rounded Corners 28">
              <a:extLst>
                <a:ext uri="{FF2B5EF4-FFF2-40B4-BE49-F238E27FC236}">
                  <a16:creationId xmlns:a16="http://schemas.microsoft.com/office/drawing/2014/main" id="{7AB9B0B2-4AC1-4688-A1F8-E632A3A53A9C}"/>
                </a:ext>
              </a:extLst>
            </p:cNvPr>
            <p:cNvSpPr/>
            <p:nvPr/>
          </p:nvSpPr>
          <p:spPr>
            <a:xfrm>
              <a:off x="1816726" y="11524"/>
              <a:ext cx="1788160"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1" name="Straight Connector 30">
              <a:extLst>
                <a:ext uri="{FF2B5EF4-FFF2-40B4-BE49-F238E27FC236}">
                  <a16:creationId xmlns:a16="http://schemas.microsoft.com/office/drawing/2014/main" id="{F3640381-3AF6-4729-A2C3-15CB842A5527}"/>
                </a:ext>
              </a:extLst>
            </p:cNvPr>
            <p:cNvCxnSpPr>
              <a:cxnSpLocks/>
            </p:cNvCxnSpPr>
            <p:nvPr/>
          </p:nvCxnSpPr>
          <p:spPr>
            <a:xfrm flipH="1">
              <a:off x="1972868" y="822954"/>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37" name="TextBox 36">
              <a:extLst>
                <a:ext uri="{FF2B5EF4-FFF2-40B4-BE49-F238E27FC236}">
                  <a16:creationId xmlns:a16="http://schemas.microsoft.com/office/drawing/2014/main" id="{DEE114DB-0B7F-47A2-B200-6CD0730E20C3}"/>
                </a:ext>
              </a:extLst>
            </p:cNvPr>
            <p:cNvSpPr txBox="1"/>
            <p:nvPr/>
          </p:nvSpPr>
          <p:spPr>
            <a:xfrm>
              <a:off x="1908878" y="136452"/>
              <a:ext cx="1788160" cy="523220"/>
            </a:xfrm>
            <a:prstGeom prst="rect">
              <a:avLst/>
            </a:prstGeom>
            <a:noFill/>
          </p:spPr>
          <p:txBody>
            <a:bodyPr wrap="square" rtlCol="0">
              <a:spAutoFit/>
            </a:bodyPr>
            <a:lstStyle/>
            <a:p>
              <a:r>
                <a:rPr lang="en-IN" sz="2800" b="1" dirty="0">
                  <a:solidFill>
                    <a:schemeClr val="bg1"/>
                  </a:solidFill>
                  <a:latin typeface="Georgia" panose="02040502050405020303" pitchFamily="18" charset="0"/>
                </a:rPr>
                <a:t>MODEL</a:t>
              </a:r>
            </a:p>
          </p:txBody>
        </p:sp>
      </p:grpSp>
      <p:grpSp>
        <p:nvGrpSpPr>
          <p:cNvPr id="79" name="Group 78">
            <a:extLst>
              <a:ext uri="{FF2B5EF4-FFF2-40B4-BE49-F238E27FC236}">
                <a16:creationId xmlns:a16="http://schemas.microsoft.com/office/drawing/2014/main" id="{AB33EECE-17D5-439B-B4C3-636478C0F784}"/>
              </a:ext>
            </a:extLst>
          </p:cNvPr>
          <p:cNvGrpSpPr/>
          <p:nvPr/>
        </p:nvGrpSpPr>
        <p:grpSpPr>
          <a:xfrm>
            <a:off x="3604169" y="15242"/>
            <a:ext cx="1821271" cy="6858000"/>
            <a:chOff x="3605559" y="15242"/>
            <a:chExt cx="1821271" cy="6858000"/>
          </a:xfrm>
        </p:grpSpPr>
        <p:sp>
          <p:nvSpPr>
            <p:cNvPr id="28" name="Rectangle: Rounded Corners 27">
              <a:extLst>
                <a:ext uri="{FF2B5EF4-FFF2-40B4-BE49-F238E27FC236}">
                  <a16:creationId xmlns:a16="http://schemas.microsoft.com/office/drawing/2014/main" id="{B28FBD87-21F4-46A8-83E5-334FDDF86347}"/>
                </a:ext>
              </a:extLst>
            </p:cNvPr>
            <p:cNvSpPr/>
            <p:nvPr/>
          </p:nvSpPr>
          <p:spPr>
            <a:xfrm>
              <a:off x="3605559" y="15242"/>
              <a:ext cx="1733463"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2" name="Straight Connector 31">
              <a:extLst>
                <a:ext uri="{FF2B5EF4-FFF2-40B4-BE49-F238E27FC236}">
                  <a16:creationId xmlns:a16="http://schemas.microsoft.com/office/drawing/2014/main" id="{3244370B-E500-436E-8E98-56B5EF7D9136}"/>
                </a:ext>
              </a:extLst>
            </p:cNvPr>
            <p:cNvCxnSpPr>
              <a:cxnSpLocks/>
            </p:cNvCxnSpPr>
            <p:nvPr/>
          </p:nvCxnSpPr>
          <p:spPr>
            <a:xfrm flipH="1">
              <a:off x="3779520" y="82296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38" name="TextBox 37">
              <a:extLst>
                <a:ext uri="{FF2B5EF4-FFF2-40B4-BE49-F238E27FC236}">
                  <a16:creationId xmlns:a16="http://schemas.microsoft.com/office/drawing/2014/main" id="{7678EC44-67B5-4EE6-BEEF-1012BD2CB1C4}"/>
                </a:ext>
              </a:extLst>
            </p:cNvPr>
            <p:cNvSpPr txBox="1"/>
            <p:nvPr/>
          </p:nvSpPr>
          <p:spPr>
            <a:xfrm>
              <a:off x="3638670" y="146149"/>
              <a:ext cx="1788160" cy="646331"/>
            </a:xfrm>
            <a:prstGeom prst="rect">
              <a:avLst/>
            </a:prstGeom>
            <a:noFill/>
          </p:spPr>
          <p:txBody>
            <a:bodyPr wrap="square" rtlCol="0">
              <a:spAutoFit/>
            </a:bodyPr>
            <a:lstStyle/>
            <a:p>
              <a:r>
                <a:rPr lang="en-IN" b="1" dirty="0">
                  <a:solidFill>
                    <a:schemeClr val="bg1"/>
                  </a:solidFill>
                  <a:latin typeface="Georgia" panose="02040502050405020303" pitchFamily="18" charset="0"/>
                </a:rPr>
                <a:t>INPUT VARIABLES</a:t>
              </a:r>
            </a:p>
          </p:txBody>
        </p:sp>
      </p:grpSp>
      <p:grpSp>
        <p:nvGrpSpPr>
          <p:cNvPr id="80" name="Group 79">
            <a:extLst>
              <a:ext uri="{FF2B5EF4-FFF2-40B4-BE49-F238E27FC236}">
                <a16:creationId xmlns:a16="http://schemas.microsoft.com/office/drawing/2014/main" id="{CB88743B-812E-4231-9166-F439B9EB251B}"/>
              </a:ext>
            </a:extLst>
          </p:cNvPr>
          <p:cNvGrpSpPr/>
          <p:nvPr/>
        </p:nvGrpSpPr>
        <p:grpSpPr>
          <a:xfrm>
            <a:off x="5339022" y="7619"/>
            <a:ext cx="1733463" cy="6858000"/>
            <a:chOff x="5339022" y="7619"/>
            <a:chExt cx="1733463" cy="6858000"/>
          </a:xfrm>
        </p:grpSpPr>
        <p:sp>
          <p:nvSpPr>
            <p:cNvPr id="27" name="Rectangle: Rounded Corners 26">
              <a:extLst>
                <a:ext uri="{FF2B5EF4-FFF2-40B4-BE49-F238E27FC236}">
                  <a16:creationId xmlns:a16="http://schemas.microsoft.com/office/drawing/2014/main" id="{CDD3A7FE-C34C-49BF-99F3-57792AE083DB}"/>
                </a:ext>
              </a:extLst>
            </p:cNvPr>
            <p:cNvSpPr/>
            <p:nvPr/>
          </p:nvSpPr>
          <p:spPr>
            <a:xfrm>
              <a:off x="5339022" y="7619"/>
              <a:ext cx="1733463"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3" name="Straight Connector 32">
              <a:extLst>
                <a:ext uri="{FF2B5EF4-FFF2-40B4-BE49-F238E27FC236}">
                  <a16:creationId xmlns:a16="http://schemas.microsoft.com/office/drawing/2014/main" id="{091BDA27-B7CB-431F-9F77-790870FA8B2A}"/>
                </a:ext>
              </a:extLst>
            </p:cNvPr>
            <p:cNvCxnSpPr>
              <a:cxnSpLocks/>
            </p:cNvCxnSpPr>
            <p:nvPr/>
          </p:nvCxnSpPr>
          <p:spPr>
            <a:xfrm flipH="1">
              <a:off x="5593080" y="84328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E40E07E8-AD52-487C-B896-6ADB730AC5E2}"/>
                </a:ext>
              </a:extLst>
            </p:cNvPr>
            <p:cNvSpPr txBox="1"/>
            <p:nvPr/>
          </p:nvSpPr>
          <p:spPr>
            <a:xfrm>
              <a:off x="5762110" y="146149"/>
              <a:ext cx="1119106"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MAE</a:t>
              </a:r>
            </a:p>
          </p:txBody>
        </p:sp>
      </p:grpSp>
      <p:grpSp>
        <p:nvGrpSpPr>
          <p:cNvPr id="85" name="Group 84">
            <a:extLst>
              <a:ext uri="{FF2B5EF4-FFF2-40B4-BE49-F238E27FC236}">
                <a16:creationId xmlns:a16="http://schemas.microsoft.com/office/drawing/2014/main" id="{83E46907-2CFD-4DC1-B9E5-97D80E6CAAD2}"/>
              </a:ext>
            </a:extLst>
          </p:cNvPr>
          <p:cNvGrpSpPr/>
          <p:nvPr/>
        </p:nvGrpSpPr>
        <p:grpSpPr>
          <a:xfrm>
            <a:off x="8870290" y="0"/>
            <a:ext cx="1671983" cy="6858000"/>
            <a:chOff x="8870290" y="-30480"/>
            <a:chExt cx="1671983" cy="6858000"/>
          </a:xfrm>
        </p:grpSpPr>
        <p:sp>
          <p:nvSpPr>
            <p:cNvPr id="25" name="Rectangle: Rounded Corners 24">
              <a:extLst>
                <a:ext uri="{FF2B5EF4-FFF2-40B4-BE49-F238E27FC236}">
                  <a16:creationId xmlns:a16="http://schemas.microsoft.com/office/drawing/2014/main" id="{6616AE3D-7D82-4D40-AE94-DE498A3D12F9}"/>
                </a:ext>
              </a:extLst>
            </p:cNvPr>
            <p:cNvSpPr/>
            <p:nvPr/>
          </p:nvSpPr>
          <p:spPr>
            <a:xfrm>
              <a:off x="8870290" y="-30480"/>
              <a:ext cx="1671983" cy="6858000"/>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5" name="Straight Connector 34">
              <a:extLst>
                <a:ext uri="{FF2B5EF4-FFF2-40B4-BE49-F238E27FC236}">
                  <a16:creationId xmlns:a16="http://schemas.microsoft.com/office/drawing/2014/main" id="{573962E1-6B01-416E-B298-C983230B12F2}"/>
                </a:ext>
              </a:extLst>
            </p:cNvPr>
            <p:cNvCxnSpPr>
              <a:cxnSpLocks/>
            </p:cNvCxnSpPr>
            <p:nvPr/>
          </p:nvCxnSpPr>
          <p:spPr>
            <a:xfrm flipH="1">
              <a:off x="9015401" y="843280"/>
              <a:ext cx="138176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41" name="TextBox 40">
              <a:extLst>
                <a:ext uri="{FF2B5EF4-FFF2-40B4-BE49-F238E27FC236}">
                  <a16:creationId xmlns:a16="http://schemas.microsoft.com/office/drawing/2014/main" id="{27FA0480-A88E-4B42-B46C-8ED01087E03A}"/>
                </a:ext>
              </a:extLst>
            </p:cNvPr>
            <p:cNvSpPr txBox="1"/>
            <p:nvPr/>
          </p:nvSpPr>
          <p:spPr>
            <a:xfrm>
              <a:off x="9198322" y="146149"/>
              <a:ext cx="1226448"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RMSE</a:t>
              </a:r>
            </a:p>
          </p:txBody>
        </p:sp>
      </p:grpSp>
      <p:grpSp>
        <p:nvGrpSpPr>
          <p:cNvPr id="81" name="Group 80">
            <a:extLst>
              <a:ext uri="{FF2B5EF4-FFF2-40B4-BE49-F238E27FC236}">
                <a16:creationId xmlns:a16="http://schemas.microsoft.com/office/drawing/2014/main" id="{C1352D31-4872-4C84-8B06-B67917F31A56}"/>
              </a:ext>
            </a:extLst>
          </p:cNvPr>
          <p:cNvGrpSpPr/>
          <p:nvPr/>
        </p:nvGrpSpPr>
        <p:grpSpPr>
          <a:xfrm>
            <a:off x="12673109" y="1217894"/>
            <a:ext cx="5134009" cy="4187299"/>
            <a:chOff x="6878319" y="1372037"/>
            <a:chExt cx="5212080" cy="4187299"/>
          </a:xfrm>
        </p:grpSpPr>
        <p:pic>
          <p:nvPicPr>
            <p:cNvPr id="82" name="Picture 81">
              <a:extLst>
                <a:ext uri="{FF2B5EF4-FFF2-40B4-BE49-F238E27FC236}">
                  <a16:creationId xmlns:a16="http://schemas.microsoft.com/office/drawing/2014/main" id="{AAAD8846-AC48-4647-89D1-55753C1884C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82293" y="1372037"/>
              <a:ext cx="4329581" cy="3373218"/>
            </a:xfrm>
            <a:prstGeom prst="rect">
              <a:avLst/>
            </a:prstGeom>
          </p:spPr>
        </p:pic>
        <p:sp>
          <p:nvSpPr>
            <p:cNvPr id="83" name="TextBox 82">
              <a:extLst>
                <a:ext uri="{FF2B5EF4-FFF2-40B4-BE49-F238E27FC236}">
                  <a16:creationId xmlns:a16="http://schemas.microsoft.com/office/drawing/2014/main" id="{EE15F2DD-7F6B-44E2-8ABB-86B5080AA7DF}"/>
                </a:ext>
              </a:extLst>
            </p:cNvPr>
            <p:cNvSpPr txBox="1"/>
            <p:nvPr/>
          </p:nvSpPr>
          <p:spPr>
            <a:xfrm>
              <a:off x="6878319" y="4974561"/>
              <a:ext cx="5212080" cy="584775"/>
            </a:xfrm>
            <a:prstGeom prst="rect">
              <a:avLst/>
            </a:prstGeom>
            <a:noFill/>
          </p:spPr>
          <p:txBody>
            <a:bodyPr wrap="square" rtlCol="0">
              <a:spAutoFit/>
            </a:bodyPr>
            <a:lstStyle/>
            <a:p>
              <a:r>
                <a:rPr lang="en-IN" sz="1600" b="1" dirty="0">
                  <a:solidFill>
                    <a:schemeClr val="bg1"/>
                  </a:solidFill>
                  <a:latin typeface="Georgia" panose="02040502050405020303" pitchFamily="18" charset="0"/>
                </a:rPr>
                <a:t>RANDOM FOREST HYPERPARAMETER GRAPH</a:t>
              </a:r>
            </a:p>
          </p:txBody>
        </p:sp>
      </p:grpSp>
      <p:grpSp>
        <p:nvGrpSpPr>
          <p:cNvPr id="84" name="Group 83">
            <a:extLst>
              <a:ext uri="{FF2B5EF4-FFF2-40B4-BE49-F238E27FC236}">
                <a16:creationId xmlns:a16="http://schemas.microsoft.com/office/drawing/2014/main" id="{30D490C3-3C2D-4925-86A3-4542850D5B5D}"/>
              </a:ext>
            </a:extLst>
          </p:cNvPr>
          <p:cNvGrpSpPr/>
          <p:nvPr/>
        </p:nvGrpSpPr>
        <p:grpSpPr>
          <a:xfrm>
            <a:off x="-5842624" y="1352943"/>
            <a:ext cx="5434898" cy="4182598"/>
            <a:chOff x="5056639" y="610783"/>
            <a:chExt cx="6685280" cy="3870023"/>
          </a:xfrm>
        </p:grpSpPr>
        <p:pic>
          <p:nvPicPr>
            <p:cNvPr id="86" name="Picture 85">
              <a:extLst>
                <a:ext uri="{FF2B5EF4-FFF2-40B4-BE49-F238E27FC236}">
                  <a16:creationId xmlns:a16="http://schemas.microsoft.com/office/drawing/2014/main" id="{51A78670-2B6B-4D19-B18A-A8A9B17E4A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56639" y="610783"/>
              <a:ext cx="6685280" cy="3233045"/>
            </a:xfrm>
            <a:prstGeom prst="rect">
              <a:avLst/>
            </a:prstGeom>
          </p:spPr>
        </p:pic>
        <p:sp>
          <p:nvSpPr>
            <p:cNvPr id="87" name="TextBox 86">
              <a:extLst>
                <a:ext uri="{FF2B5EF4-FFF2-40B4-BE49-F238E27FC236}">
                  <a16:creationId xmlns:a16="http://schemas.microsoft.com/office/drawing/2014/main" id="{32FB9F54-C52D-4803-89FE-0ADD126F1971}"/>
                </a:ext>
              </a:extLst>
            </p:cNvPr>
            <p:cNvSpPr txBox="1"/>
            <p:nvPr/>
          </p:nvSpPr>
          <p:spPr>
            <a:xfrm>
              <a:off x="5224279" y="4111474"/>
              <a:ext cx="6350000" cy="369332"/>
            </a:xfrm>
            <a:prstGeom prst="rect">
              <a:avLst/>
            </a:prstGeom>
            <a:noFill/>
          </p:spPr>
          <p:txBody>
            <a:bodyPr wrap="square" rtlCol="0">
              <a:spAutoFit/>
            </a:bodyPr>
            <a:lstStyle/>
            <a:p>
              <a:r>
                <a:rPr lang="en-IN" dirty="0">
                  <a:solidFill>
                    <a:schemeClr val="bg1"/>
                  </a:solidFill>
                  <a:latin typeface="Georgia" panose="02040502050405020303" pitchFamily="18" charset="0"/>
                </a:rPr>
                <a:t>CANOPY CIRCUMDERENCE HYPERPARAMETER GRAPH</a:t>
              </a:r>
            </a:p>
          </p:txBody>
        </p:sp>
      </p:grpSp>
      <p:grpSp>
        <p:nvGrpSpPr>
          <p:cNvPr id="5" name="Group 4">
            <a:extLst>
              <a:ext uri="{FF2B5EF4-FFF2-40B4-BE49-F238E27FC236}">
                <a16:creationId xmlns:a16="http://schemas.microsoft.com/office/drawing/2014/main" id="{ECADE2A9-C29C-4121-B987-5BFD88D65D68}"/>
              </a:ext>
            </a:extLst>
          </p:cNvPr>
          <p:cNvGrpSpPr/>
          <p:nvPr/>
        </p:nvGrpSpPr>
        <p:grpSpPr>
          <a:xfrm>
            <a:off x="6617" y="2463751"/>
            <a:ext cx="12160104" cy="1579879"/>
            <a:chOff x="47865" y="2462474"/>
            <a:chExt cx="12160104" cy="1579879"/>
          </a:xfrm>
        </p:grpSpPr>
        <p:sp>
          <p:nvSpPr>
            <p:cNvPr id="44" name="Rectangle: Rounded Corners 43">
              <a:extLst>
                <a:ext uri="{FF2B5EF4-FFF2-40B4-BE49-F238E27FC236}">
                  <a16:creationId xmlns:a16="http://schemas.microsoft.com/office/drawing/2014/main" id="{6294B45E-0365-40C6-B5E0-FBEC30294A9E}"/>
                </a:ext>
              </a:extLst>
            </p:cNvPr>
            <p:cNvSpPr/>
            <p:nvPr/>
          </p:nvSpPr>
          <p:spPr>
            <a:xfrm rot="16200000">
              <a:off x="5337977" y="-2827638"/>
              <a:ext cx="1579879" cy="12160104"/>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TextBox 51">
              <a:extLst>
                <a:ext uri="{FF2B5EF4-FFF2-40B4-BE49-F238E27FC236}">
                  <a16:creationId xmlns:a16="http://schemas.microsoft.com/office/drawing/2014/main" id="{A5CDCCC9-310D-4692-8026-E5106B9BA63D}"/>
                </a:ext>
              </a:extLst>
            </p:cNvPr>
            <p:cNvSpPr txBox="1"/>
            <p:nvPr/>
          </p:nvSpPr>
          <p:spPr>
            <a:xfrm>
              <a:off x="1935454" y="3156769"/>
              <a:ext cx="1470363"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XGBOOST</a:t>
              </a:r>
            </a:p>
          </p:txBody>
        </p:sp>
        <p:sp>
          <p:nvSpPr>
            <p:cNvPr id="56" name="TextBox 55">
              <a:extLst>
                <a:ext uri="{FF2B5EF4-FFF2-40B4-BE49-F238E27FC236}">
                  <a16:creationId xmlns:a16="http://schemas.microsoft.com/office/drawing/2014/main" id="{F29E841F-C29A-4C67-B2A3-2FFF912E0975}"/>
                </a:ext>
              </a:extLst>
            </p:cNvPr>
            <p:cNvSpPr txBox="1"/>
            <p:nvPr/>
          </p:nvSpPr>
          <p:spPr>
            <a:xfrm>
              <a:off x="3608317" y="2765933"/>
              <a:ext cx="1792851"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VV,VH</a:t>
              </a:r>
            </a:p>
          </p:txBody>
        </p:sp>
        <p:sp>
          <p:nvSpPr>
            <p:cNvPr id="60" name="TextBox 59">
              <a:extLst>
                <a:ext uri="{FF2B5EF4-FFF2-40B4-BE49-F238E27FC236}">
                  <a16:creationId xmlns:a16="http://schemas.microsoft.com/office/drawing/2014/main" id="{EE7B090B-ED31-49E7-955B-F283BFB6C10A}"/>
                </a:ext>
              </a:extLst>
            </p:cNvPr>
            <p:cNvSpPr txBox="1"/>
            <p:nvPr/>
          </p:nvSpPr>
          <p:spPr>
            <a:xfrm>
              <a:off x="5625317" y="2709264"/>
              <a:ext cx="1330747"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3.06m</a:t>
              </a:r>
            </a:p>
          </p:txBody>
        </p:sp>
        <p:sp>
          <p:nvSpPr>
            <p:cNvPr id="64" name="TextBox 63">
              <a:extLst>
                <a:ext uri="{FF2B5EF4-FFF2-40B4-BE49-F238E27FC236}">
                  <a16:creationId xmlns:a16="http://schemas.microsoft.com/office/drawing/2014/main" id="{646BEF93-8C48-4935-A97D-5F62F62FB205}"/>
                </a:ext>
              </a:extLst>
            </p:cNvPr>
            <p:cNvSpPr txBox="1"/>
            <p:nvPr/>
          </p:nvSpPr>
          <p:spPr>
            <a:xfrm>
              <a:off x="7185678" y="2762280"/>
              <a:ext cx="154404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23.34%</a:t>
              </a:r>
            </a:p>
          </p:txBody>
        </p:sp>
        <p:sp>
          <p:nvSpPr>
            <p:cNvPr id="68" name="TextBox 67">
              <a:extLst>
                <a:ext uri="{FF2B5EF4-FFF2-40B4-BE49-F238E27FC236}">
                  <a16:creationId xmlns:a16="http://schemas.microsoft.com/office/drawing/2014/main" id="{120F695C-92DD-4569-BAF5-E496466B4A51}"/>
                </a:ext>
              </a:extLst>
            </p:cNvPr>
            <p:cNvSpPr txBox="1"/>
            <p:nvPr/>
          </p:nvSpPr>
          <p:spPr>
            <a:xfrm>
              <a:off x="9148968" y="2763131"/>
              <a:ext cx="1229666"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3.73m</a:t>
              </a:r>
            </a:p>
          </p:txBody>
        </p:sp>
        <p:sp>
          <p:nvSpPr>
            <p:cNvPr id="73" name="TextBox 72">
              <a:extLst>
                <a:ext uri="{FF2B5EF4-FFF2-40B4-BE49-F238E27FC236}">
                  <a16:creationId xmlns:a16="http://schemas.microsoft.com/office/drawing/2014/main" id="{D03E2A0B-BBE2-4F39-82E3-780CD5ACEF6A}"/>
                </a:ext>
              </a:extLst>
            </p:cNvPr>
            <p:cNvSpPr txBox="1"/>
            <p:nvPr/>
          </p:nvSpPr>
          <p:spPr>
            <a:xfrm>
              <a:off x="10752577" y="2783695"/>
              <a:ext cx="1355572"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28.37%</a:t>
              </a:r>
            </a:p>
          </p:txBody>
        </p:sp>
        <p:sp>
          <p:nvSpPr>
            <p:cNvPr id="92" name="TextBox 91">
              <a:extLst>
                <a:ext uri="{FF2B5EF4-FFF2-40B4-BE49-F238E27FC236}">
                  <a16:creationId xmlns:a16="http://schemas.microsoft.com/office/drawing/2014/main" id="{9AABDD84-DD9C-4189-8C90-5A8BF8F24CAB}"/>
                </a:ext>
              </a:extLst>
            </p:cNvPr>
            <p:cNvSpPr txBox="1"/>
            <p:nvPr/>
          </p:nvSpPr>
          <p:spPr>
            <a:xfrm>
              <a:off x="3630110" y="3368021"/>
              <a:ext cx="1792851"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VV,DBH</a:t>
              </a:r>
            </a:p>
          </p:txBody>
        </p:sp>
        <p:sp>
          <p:nvSpPr>
            <p:cNvPr id="91" name="TextBox 90">
              <a:extLst>
                <a:ext uri="{FF2B5EF4-FFF2-40B4-BE49-F238E27FC236}">
                  <a16:creationId xmlns:a16="http://schemas.microsoft.com/office/drawing/2014/main" id="{E45DE8FD-5457-4F82-8EB4-748AFDCE822F}"/>
                </a:ext>
              </a:extLst>
            </p:cNvPr>
            <p:cNvSpPr txBox="1"/>
            <p:nvPr/>
          </p:nvSpPr>
          <p:spPr>
            <a:xfrm>
              <a:off x="5561363" y="3303385"/>
              <a:ext cx="1299297"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3.02m</a:t>
              </a:r>
            </a:p>
          </p:txBody>
        </p:sp>
        <p:sp>
          <p:nvSpPr>
            <p:cNvPr id="103" name="TextBox 102">
              <a:extLst>
                <a:ext uri="{FF2B5EF4-FFF2-40B4-BE49-F238E27FC236}">
                  <a16:creationId xmlns:a16="http://schemas.microsoft.com/office/drawing/2014/main" id="{57C19592-BCD3-46FE-9AE1-C3B90EEE0FA5}"/>
                </a:ext>
              </a:extLst>
            </p:cNvPr>
            <p:cNvSpPr txBox="1"/>
            <p:nvPr/>
          </p:nvSpPr>
          <p:spPr>
            <a:xfrm>
              <a:off x="7144432" y="3359894"/>
              <a:ext cx="154404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22.9%</a:t>
              </a:r>
            </a:p>
          </p:txBody>
        </p:sp>
        <p:sp>
          <p:nvSpPr>
            <p:cNvPr id="104" name="TextBox 103">
              <a:extLst>
                <a:ext uri="{FF2B5EF4-FFF2-40B4-BE49-F238E27FC236}">
                  <a16:creationId xmlns:a16="http://schemas.microsoft.com/office/drawing/2014/main" id="{6F6B813C-AEA9-49ED-B367-7D5B8AE2E208}"/>
                </a:ext>
              </a:extLst>
            </p:cNvPr>
            <p:cNvSpPr txBox="1"/>
            <p:nvPr/>
          </p:nvSpPr>
          <p:spPr>
            <a:xfrm>
              <a:off x="9067451" y="3332639"/>
              <a:ext cx="1229666"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3.70m</a:t>
              </a:r>
            </a:p>
          </p:txBody>
        </p:sp>
        <p:sp>
          <p:nvSpPr>
            <p:cNvPr id="105" name="TextBox 104">
              <a:extLst>
                <a:ext uri="{FF2B5EF4-FFF2-40B4-BE49-F238E27FC236}">
                  <a16:creationId xmlns:a16="http://schemas.microsoft.com/office/drawing/2014/main" id="{51A192D3-456E-4FAC-B001-9F4A8EE9A09B}"/>
                </a:ext>
              </a:extLst>
            </p:cNvPr>
            <p:cNvSpPr txBox="1"/>
            <p:nvPr/>
          </p:nvSpPr>
          <p:spPr>
            <a:xfrm>
              <a:off x="10681357" y="3422728"/>
              <a:ext cx="1355572"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28.11%</a:t>
              </a:r>
            </a:p>
          </p:txBody>
        </p:sp>
      </p:grpSp>
      <p:grpSp>
        <p:nvGrpSpPr>
          <p:cNvPr id="10" name="Group 9">
            <a:extLst>
              <a:ext uri="{FF2B5EF4-FFF2-40B4-BE49-F238E27FC236}">
                <a16:creationId xmlns:a16="http://schemas.microsoft.com/office/drawing/2014/main" id="{6676CE85-223B-488C-863B-9328F997A130}"/>
              </a:ext>
            </a:extLst>
          </p:cNvPr>
          <p:cNvGrpSpPr/>
          <p:nvPr/>
        </p:nvGrpSpPr>
        <p:grpSpPr>
          <a:xfrm>
            <a:off x="8570" y="859841"/>
            <a:ext cx="12157221" cy="1579879"/>
            <a:chOff x="8570" y="859841"/>
            <a:chExt cx="12157221" cy="1579879"/>
          </a:xfrm>
        </p:grpSpPr>
        <p:sp>
          <p:nvSpPr>
            <p:cNvPr id="43" name="Rectangle: Rounded Corners 42">
              <a:extLst>
                <a:ext uri="{FF2B5EF4-FFF2-40B4-BE49-F238E27FC236}">
                  <a16:creationId xmlns:a16="http://schemas.microsoft.com/office/drawing/2014/main" id="{866DC5F6-9EA7-4B83-B2D0-7CE90D901E6F}"/>
                </a:ext>
              </a:extLst>
            </p:cNvPr>
            <p:cNvSpPr/>
            <p:nvPr/>
          </p:nvSpPr>
          <p:spPr>
            <a:xfrm rot="16200000">
              <a:off x="5301035" y="-4425036"/>
              <a:ext cx="1579879" cy="12149633"/>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7" name="TextBox 46">
              <a:extLst>
                <a:ext uri="{FF2B5EF4-FFF2-40B4-BE49-F238E27FC236}">
                  <a16:creationId xmlns:a16="http://schemas.microsoft.com/office/drawing/2014/main" id="{DD20F88C-9199-4369-B25C-A046D177B1F7}"/>
                </a:ext>
              </a:extLst>
            </p:cNvPr>
            <p:cNvSpPr txBox="1"/>
            <p:nvPr/>
          </p:nvSpPr>
          <p:spPr>
            <a:xfrm>
              <a:off x="8570" y="1141716"/>
              <a:ext cx="1778236" cy="954107"/>
            </a:xfrm>
            <a:prstGeom prst="rect">
              <a:avLst/>
            </a:prstGeom>
            <a:noFill/>
          </p:spPr>
          <p:txBody>
            <a:bodyPr wrap="square" rtlCol="0">
              <a:spAutoFit/>
            </a:bodyPr>
            <a:lstStyle/>
            <a:p>
              <a:r>
                <a:rPr lang="en-IN" sz="2800" b="1" dirty="0">
                  <a:solidFill>
                    <a:schemeClr val="bg1"/>
                  </a:solidFill>
                  <a:latin typeface="Georgia" panose="02040502050405020303" pitchFamily="18" charset="0"/>
                </a:rPr>
                <a:t>Orchard height</a:t>
              </a:r>
            </a:p>
          </p:txBody>
        </p:sp>
        <p:sp>
          <p:nvSpPr>
            <p:cNvPr id="51" name="TextBox 50">
              <a:extLst>
                <a:ext uri="{FF2B5EF4-FFF2-40B4-BE49-F238E27FC236}">
                  <a16:creationId xmlns:a16="http://schemas.microsoft.com/office/drawing/2014/main" id="{4D5F6D44-86DF-4DDD-B836-C8902C9FA027}"/>
                </a:ext>
              </a:extLst>
            </p:cNvPr>
            <p:cNvSpPr txBox="1"/>
            <p:nvPr/>
          </p:nvSpPr>
          <p:spPr>
            <a:xfrm>
              <a:off x="1829263" y="1229946"/>
              <a:ext cx="1788160" cy="923330"/>
            </a:xfrm>
            <a:prstGeom prst="rect">
              <a:avLst/>
            </a:prstGeom>
            <a:noFill/>
          </p:spPr>
          <p:txBody>
            <a:bodyPr wrap="square" rtlCol="0">
              <a:spAutoFit/>
            </a:bodyPr>
            <a:lstStyle/>
            <a:p>
              <a:r>
                <a:rPr lang="en-IN" b="1" dirty="0">
                  <a:solidFill>
                    <a:schemeClr val="bg1"/>
                  </a:solidFill>
                  <a:latin typeface="Georgia" panose="02040502050405020303" pitchFamily="18" charset="0"/>
                </a:rPr>
                <a:t>RANDOM FOREST REGRESSOR</a:t>
              </a:r>
            </a:p>
          </p:txBody>
        </p:sp>
        <p:sp>
          <p:nvSpPr>
            <p:cNvPr id="55" name="TextBox 54">
              <a:extLst>
                <a:ext uri="{FF2B5EF4-FFF2-40B4-BE49-F238E27FC236}">
                  <a16:creationId xmlns:a16="http://schemas.microsoft.com/office/drawing/2014/main" id="{234E1227-D268-4832-B83A-438333FD5906}"/>
                </a:ext>
              </a:extLst>
            </p:cNvPr>
            <p:cNvSpPr txBox="1"/>
            <p:nvPr/>
          </p:nvSpPr>
          <p:spPr>
            <a:xfrm>
              <a:off x="3596485" y="1237818"/>
              <a:ext cx="1788160"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DBH,VV</a:t>
              </a:r>
            </a:p>
          </p:txBody>
        </p:sp>
        <p:sp>
          <p:nvSpPr>
            <p:cNvPr id="59" name="TextBox 58">
              <a:extLst>
                <a:ext uri="{FF2B5EF4-FFF2-40B4-BE49-F238E27FC236}">
                  <a16:creationId xmlns:a16="http://schemas.microsoft.com/office/drawing/2014/main" id="{84915411-7A91-498F-90E5-882F43A29B2D}"/>
                </a:ext>
              </a:extLst>
            </p:cNvPr>
            <p:cNvSpPr txBox="1"/>
            <p:nvPr/>
          </p:nvSpPr>
          <p:spPr>
            <a:xfrm>
              <a:off x="5624351" y="1133617"/>
              <a:ext cx="1409872"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2.24m</a:t>
              </a:r>
            </a:p>
          </p:txBody>
        </p:sp>
        <p:sp>
          <p:nvSpPr>
            <p:cNvPr id="63" name="TextBox 62">
              <a:extLst>
                <a:ext uri="{FF2B5EF4-FFF2-40B4-BE49-F238E27FC236}">
                  <a16:creationId xmlns:a16="http://schemas.microsoft.com/office/drawing/2014/main" id="{C9D45372-BFA1-4096-8BF8-AF5C8DFF1748}"/>
                </a:ext>
              </a:extLst>
            </p:cNvPr>
            <p:cNvSpPr txBox="1"/>
            <p:nvPr/>
          </p:nvSpPr>
          <p:spPr>
            <a:xfrm>
              <a:off x="7175171" y="1112864"/>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17.01%</a:t>
              </a:r>
            </a:p>
          </p:txBody>
        </p:sp>
        <p:sp>
          <p:nvSpPr>
            <p:cNvPr id="67" name="TextBox 66">
              <a:extLst>
                <a:ext uri="{FF2B5EF4-FFF2-40B4-BE49-F238E27FC236}">
                  <a16:creationId xmlns:a16="http://schemas.microsoft.com/office/drawing/2014/main" id="{D7E88DB7-D928-489E-B98D-E1E458F38320}"/>
                </a:ext>
              </a:extLst>
            </p:cNvPr>
            <p:cNvSpPr txBox="1"/>
            <p:nvPr/>
          </p:nvSpPr>
          <p:spPr>
            <a:xfrm>
              <a:off x="9142039" y="1177329"/>
              <a:ext cx="1226448"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2.68m</a:t>
              </a:r>
            </a:p>
          </p:txBody>
        </p:sp>
        <p:sp>
          <p:nvSpPr>
            <p:cNvPr id="72" name="TextBox 71">
              <a:extLst>
                <a:ext uri="{FF2B5EF4-FFF2-40B4-BE49-F238E27FC236}">
                  <a16:creationId xmlns:a16="http://schemas.microsoft.com/office/drawing/2014/main" id="{C9E83496-764D-4F96-8C74-20317DAE88AB}"/>
                </a:ext>
              </a:extLst>
            </p:cNvPr>
            <p:cNvSpPr txBox="1"/>
            <p:nvPr/>
          </p:nvSpPr>
          <p:spPr>
            <a:xfrm>
              <a:off x="10772444" y="1181713"/>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20.41%%</a:t>
              </a:r>
            </a:p>
          </p:txBody>
        </p:sp>
        <p:sp>
          <p:nvSpPr>
            <p:cNvPr id="94" name="TextBox 93">
              <a:extLst>
                <a:ext uri="{FF2B5EF4-FFF2-40B4-BE49-F238E27FC236}">
                  <a16:creationId xmlns:a16="http://schemas.microsoft.com/office/drawing/2014/main" id="{16B4C3CE-FB19-4755-9380-BD74F2264324}"/>
                </a:ext>
              </a:extLst>
            </p:cNvPr>
            <p:cNvSpPr txBox="1"/>
            <p:nvPr/>
          </p:nvSpPr>
          <p:spPr>
            <a:xfrm>
              <a:off x="5636183" y="1735791"/>
              <a:ext cx="1235046"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2.89m</a:t>
              </a:r>
            </a:p>
          </p:txBody>
        </p:sp>
        <p:sp>
          <p:nvSpPr>
            <p:cNvPr id="95" name="TextBox 94">
              <a:extLst>
                <a:ext uri="{FF2B5EF4-FFF2-40B4-BE49-F238E27FC236}">
                  <a16:creationId xmlns:a16="http://schemas.microsoft.com/office/drawing/2014/main" id="{2D9B8C69-74A6-4846-BDF8-AED51F36EFC0}"/>
                </a:ext>
              </a:extLst>
            </p:cNvPr>
            <p:cNvSpPr txBox="1"/>
            <p:nvPr/>
          </p:nvSpPr>
          <p:spPr>
            <a:xfrm>
              <a:off x="9202600" y="1808035"/>
              <a:ext cx="1229666"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3.54m</a:t>
              </a:r>
            </a:p>
          </p:txBody>
        </p:sp>
        <p:sp>
          <p:nvSpPr>
            <p:cNvPr id="96" name="TextBox 95">
              <a:extLst>
                <a:ext uri="{FF2B5EF4-FFF2-40B4-BE49-F238E27FC236}">
                  <a16:creationId xmlns:a16="http://schemas.microsoft.com/office/drawing/2014/main" id="{A6EC23C4-687E-4196-BB4F-986ADF07F2ED}"/>
                </a:ext>
              </a:extLst>
            </p:cNvPr>
            <p:cNvSpPr txBox="1"/>
            <p:nvPr/>
          </p:nvSpPr>
          <p:spPr>
            <a:xfrm>
              <a:off x="7234881" y="1782272"/>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21.9%</a:t>
              </a:r>
            </a:p>
          </p:txBody>
        </p:sp>
        <p:sp>
          <p:nvSpPr>
            <p:cNvPr id="97" name="TextBox 96">
              <a:extLst>
                <a:ext uri="{FF2B5EF4-FFF2-40B4-BE49-F238E27FC236}">
                  <a16:creationId xmlns:a16="http://schemas.microsoft.com/office/drawing/2014/main" id="{94D6EF86-9E41-48EE-9FB4-90469D935E15}"/>
                </a:ext>
              </a:extLst>
            </p:cNvPr>
            <p:cNvSpPr txBox="1"/>
            <p:nvPr/>
          </p:nvSpPr>
          <p:spPr>
            <a:xfrm>
              <a:off x="10779647" y="1849026"/>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26.88%</a:t>
              </a:r>
            </a:p>
          </p:txBody>
        </p:sp>
        <p:sp>
          <p:nvSpPr>
            <p:cNvPr id="98" name="TextBox 97">
              <a:extLst>
                <a:ext uri="{FF2B5EF4-FFF2-40B4-BE49-F238E27FC236}">
                  <a16:creationId xmlns:a16="http://schemas.microsoft.com/office/drawing/2014/main" id="{BFEFFB5A-05B3-4B5F-8DE3-2E0A7C289309}"/>
                </a:ext>
              </a:extLst>
            </p:cNvPr>
            <p:cNvSpPr txBox="1"/>
            <p:nvPr/>
          </p:nvSpPr>
          <p:spPr>
            <a:xfrm>
              <a:off x="3840929" y="1935553"/>
              <a:ext cx="1788160"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VV,VH</a:t>
              </a:r>
            </a:p>
          </p:txBody>
        </p:sp>
      </p:grpSp>
      <p:grpSp>
        <p:nvGrpSpPr>
          <p:cNvPr id="7" name="Group 6">
            <a:extLst>
              <a:ext uri="{FF2B5EF4-FFF2-40B4-BE49-F238E27FC236}">
                <a16:creationId xmlns:a16="http://schemas.microsoft.com/office/drawing/2014/main" id="{93B2EC81-0108-47B2-AAF1-C9792C30F4AE}"/>
              </a:ext>
            </a:extLst>
          </p:cNvPr>
          <p:cNvGrpSpPr/>
          <p:nvPr/>
        </p:nvGrpSpPr>
        <p:grpSpPr>
          <a:xfrm>
            <a:off x="6618" y="3992830"/>
            <a:ext cx="12149633" cy="1579879"/>
            <a:chOff x="6618" y="3992830"/>
            <a:chExt cx="12149633" cy="1579879"/>
          </a:xfrm>
        </p:grpSpPr>
        <p:sp>
          <p:nvSpPr>
            <p:cNvPr id="45" name="Rectangle: Rounded Corners 44">
              <a:extLst>
                <a:ext uri="{FF2B5EF4-FFF2-40B4-BE49-F238E27FC236}">
                  <a16:creationId xmlns:a16="http://schemas.microsoft.com/office/drawing/2014/main" id="{116CA3B4-B18F-4FFA-BBFB-2CEE3042FF34}"/>
                </a:ext>
              </a:extLst>
            </p:cNvPr>
            <p:cNvSpPr/>
            <p:nvPr/>
          </p:nvSpPr>
          <p:spPr>
            <a:xfrm rot="16200000">
              <a:off x="5291495" y="-1292047"/>
              <a:ext cx="1579879" cy="12149633"/>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3" name="TextBox 52">
              <a:extLst>
                <a:ext uri="{FF2B5EF4-FFF2-40B4-BE49-F238E27FC236}">
                  <a16:creationId xmlns:a16="http://schemas.microsoft.com/office/drawing/2014/main" id="{730A6E92-A389-4B4D-B6D3-A400762D48EC}"/>
                </a:ext>
              </a:extLst>
            </p:cNvPr>
            <p:cNvSpPr txBox="1"/>
            <p:nvPr/>
          </p:nvSpPr>
          <p:spPr>
            <a:xfrm>
              <a:off x="1827828" y="4227206"/>
              <a:ext cx="1788160" cy="923330"/>
            </a:xfrm>
            <a:prstGeom prst="rect">
              <a:avLst/>
            </a:prstGeom>
            <a:noFill/>
          </p:spPr>
          <p:txBody>
            <a:bodyPr wrap="square" rtlCol="0">
              <a:spAutoFit/>
            </a:bodyPr>
            <a:lstStyle/>
            <a:p>
              <a:r>
                <a:rPr lang="en-IN" b="1" dirty="0">
                  <a:solidFill>
                    <a:schemeClr val="bg1"/>
                  </a:solidFill>
                  <a:latin typeface="Georgia" panose="02040502050405020303" pitchFamily="18" charset="0"/>
                </a:rPr>
                <a:t>RANDOM FOREST REGRESSOR</a:t>
              </a:r>
            </a:p>
          </p:txBody>
        </p:sp>
        <p:sp>
          <p:nvSpPr>
            <p:cNvPr id="61" name="TextBox 60">
              <a:extLst>
                <a:ext uri="{FF2B5EF4-FFF2-40B4-BE49-F238E27FC236}">
                  <a16:creationId xmlns:a16="http://schemas.microsoft.com/office/drawing/2014/main" id="{2598F837-FF10-4B12-97FE-5B525D63B82C}"/>
                </a:ext>
              </a:extLst>
            </p:cNvPr>
            <p:cNvSpPr txBox="1"/>
            <p:nvPr/>
          </p:nvSpPr>
          <p:spPr>
            <a:xfrm>
              <a:off x="5664771" y="4258388"/>
              <a:ext cx="1338155"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8.10m</a:t>
              </a:r>
            </a:p>
          </p:txBody>
        </p:sp>
        <p:sp>
          <p:nvSpPr>
            <p:cNvPr id="65" name="TextBox 64">
              <a:extLst>
                <a:ext uri="{FF2B5EF4-FFF2-40B4-BE49-F238E27FC236}">
                  <a16:creationId xmlns:a16="http://schemas.microsoft.com/office/drawing/2014/main" id="{A8CF5456-093A-474A-8655-0CA9352B5AB8}"/>
                </a:ext>
              </a:extLst>
            </p:cNvPr>
            <p:cNvSpPr txBox="1"/>
            <p:nvPr/>
          </p:nvSpPr>
          <p:spPr>
            <a:xfrm>
              <a:off x="7233097" y="4243568"/>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14.73%</a:t>
              </a:r>
            </a:p>
          </p:txBody>
        </p:sp>
        <p:sp>
          <p:nvSpPr>
            <p:cNvPr id="70" name="TextBox 69">
              <a:extLst>
                <a:ext uri="{FF2B5EF4-FFF2-40B4-BE49-F238E27FC236}">
                  <a16:creationId xmlns:a16="http://schemas.microsoft.com/office/drawing/2014/main" id="{FC41E3B8-EC1A-4B07-A9C2-06DA207AA3BF}"/>
                </a:ext>
              </a:extLst>
            </p:cNvPr>
            <p:cNvSpPr txBox="1"/>
            <p:nvPr/>
          </p:nvSpPr>
          <p:spPr>
            <a:xfrm>
              <a:off x="9109041" y="4243567"/>
              <a:ext cx="1226448"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9.59m</a:t>
              </a:r>
            </a:p>
          </p:txBody>
        </p:sp>
        <p:sp>
          <p:nvSpPr>
            <p:cNvPr id="75" name="TextBox 74">
              <a:extLst>
                <a:ext uri="{FF2B5EF4-FFF2-40B4-BE49-F238E27FC236}">
                  <a16:creationId xmlns:a16="http://schemas.microsoft.com/office/drawing/2014/main" id="{FF163A7A-2EAD-4518-8AFA-92D50371D454}"/>
                </a:ext>
              </a:extLst>
            </p:cNvPr>
            <p:cNvSpPr txBox="1"/>
            <p:nvPr/>
          </p:nvSpPr>
          <p:spPr>
            <a:xfrm>
              <a:off x="10743215" y="4319539"/>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17.44%</a:t>
              </a:r>
            </a:p>
          </p:txBody>
        </p:sp>
        <p:sp>
          <p:nvSpPr>
            <p:cNvPr id="88" name="TextBox 87">
              <a:extLst>
                <a:ext uri="{FF2B5EF4-FFF2-40B4-BE49-F238E27FC236}">
                  <a16:creationId xmlns:a16="http://schemas.microsoft.com/office/drawing/2014/main" id="{5D12B371-60C3-4F7B-AF03-95BE5FB3AA44}"/>
                </a:ext>
              </a:extLst>
            </p:cNvPr>
            <p:cNvSpPr txBox="1"/>
            <p:nvPr/>
          </p:nvSpPr>
          <p:spPr>
            <a:xfrm>
              <a:off x="3771103" y="4985849"/>
              <a:ext cx="1788160"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VV,VH</a:t>
              </a:r>
            </a:p>
          </p:txBody>
        </p:sp>
        <p:sp>
          <p:nvSpPr>
            <p:cNvPr id="106" name="TextBox 105">
              <a:extLst>
                <a:ext uri="{FF2B5EF4-FFF2-40B4-BE49-F238E27FC236}">
                  <a16:creationId xmlns:a16="http://schemas.microsoft.com/office/drawing/2014/main" id="{854A7E79-01C6-49F5-85F8-2286369BD41E}"/>
                </a:ext>
              </a:extLst>
            </p:cNvPr>
            <p:cNvSpPr txBox="1"/>
            <p:nvPr/>
          </p:nvSpPr>
          <p:spPr>
            <a:xfrm>
              <a:off x="60838" y="4154852"/>
              <a:ext cx="1775765" cy="1200329"/>
            </a:xfrm>
            <a:prstGeom prst="rect">
              <a:avLst/>
            </a:prstGeom>
            <a:noFill/>
          </p:spPr>
          <p:txBody>
            <a:bodyPr wrap="square" rtlCol="0">
              <a:spAutoFit/>
            </a:bodyPr>
            <a:lstStyle/>
            <a:p>
              <a:r>
                <a:rPr lang="en-IN" sz="2400" b="1" dirty="0">
                  <a:solidFill>
                    <a:schemeClr val="bg1"/>
                  </a:solidFill>
                  <a:latin typeface="Georgia" panose="02040502050405020303" pitchFamily="18" charset="0"/>
                </a:rPr>
                <a:t>Canopy Circumference</a:t>
              </a:r>
            </a:p>
          </p:txBody>
        </p:sp>
        <p:sp>
          <p:nvSpPr>
            <p:cNvPr id="107" name="TextBox 106">
              <a:extLst>
                <a:ext uri="{FF2B5EF4-FFF2-40B4-BE49-F238E27FC236}">
                  <a16:creationId xmlns:a16="http://schemas.microsoft.com/office/drawing/2014/main" id="{55DE5420-ED2A-43FC-83D2-75DC54C4061A}"/>
                </a:ext>
              </a:extLst>
            </p:cNvPr>
            <p:cNvSpPr txBox="1"/>
            <p:nvPr/>
          </p:nvSpPr>
          <p:spPr>
            <a:xfrm>
              <a:off x="5624117" y="4948628"/>
              <a:ext cx="1401981"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10.40m</a:t>
              </a:r>
            </a:p>
          </p:txBody>
        </p:sp>
        <p:sp>
          <p:nvSpPr>
            <p:cNvPr id="108" name="TextBox 107">
              <a:extLst>
                <a:ext uri="{FF2B5EF4-FFF2-40B4-BE49-F238E27FC236}">
                  <a16:creationId xmlns:a16="http://schemas.microsoft.com/office/drawing/2014/main" id="{C3F65183-713D-4568-B159-8566008912EB}"/>
                </a:ext>
              </a:extLst>
            </p:cNvPr>
            <p:cNvSpPr txBox="1"/>
            <p:nvPr/>
          </p:nvSpPr>
          <p:spPr>
            <a:xfrm>
              <a:off x="7204598" y="4923096"/>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18.92%</a:t>
              </a:r>
            </a:p>
          </p:txBody>
        </p:sp>
        <p:sp>
          <p:nvSpPr>
            <p:cNvPr id="109" name="TextBox 108">
              <a:extLst>
                <a:ext uri="{FF2B5EF4-FFF2-40B4-BE49-F238E27FC236}">
                  <a16:creationId xmlns:a16="http://schemas.microsoft.com/office/drawing/2014/main" id="{C0C30E7E-2D03-4C7C-8A82-DA59709249D5}"/>
                </a:ext>
              </a:extLst>
            </p:cNvPr>
            <p:cNvSpPr txBox="1"/>
            <p:nvPr/>
          </p:nvSpPr>
          <p:spPr>
            <a:xfrm>
              <a:off x="9066945" y="4894410"/>
              <a:ext cx="1322169"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13.58m</a:t>
              </a:r>
            </a:p>
          </p:txBody>
        </p:sp>
        <p:sp>
          <p:nvSpPr>
            <p:cNvPr id="110" name="TextBox 109">
              <a:extLst>
                <a:ext uri="{FF2B5EF4-FFF2-40B4-BE49-F238E27FC236}">
                  <a16:creationId xmlns:a16="http://schemas.microsoft.com/office/drawing/2014/main" id="{D01EEE9B-5931-4F3C-B32C-8430E21B8137}"/>
                </a:ext>
              </a:extLst>
            </p:cNvPr>
            <p:cNvSpPr txBox="1"/>
            <p:nvPr/>
          </p:nvSpPr>
          <p:spPr>
            <a:xfrm>
              <a:off x="10658450" y="4956168"/>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24.7%</a:t>
              </a:r>
            </a:p>
          </p:txBody>
        </p:sp>
        <p:sp>
          <p:nvSpPr>
            <p:cNvPr id="111" name="TextBox 110">
              <a:extLst>
                <a:ext uri="{FF2B5EF4-FFF2-40B4-BE49-F238E27FC236}">
                  <a16:creationId xmlns:a16="http://schemas.microsoft.com/office/drawing/2014/main" id="{65A69616-F470-4F72-8E6F-C07C48F85A30}"/>
                </a:ext>
              </a:extLst>
            </p:cNvPr>
            <p:cNvSpPr txBox="1"/>
            <p:nvPr/>
          </p:nvSpPr>
          <p:spPr>
            <a:xfrm>
              <a:off x="3720591" y="4297830"/>
              <a:ext cx="1788160"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DBH,VH</a:t>
              </a:r>
            </a:p>
          </p:txBody>
        </p:sp>
      </p:grpSp>
      <p:grpSp>
        <p:nvGrpSpPr>
          <p:cNvPr id="9" name="Group 8">
            <a:extLst>
              <a:ext uri="{FF2B5EF4-FFF2-40B4-BE49-F238E27FC236}">
                <a16:creationId xmlns:a16="http://schemas.microsoft.com/office/drawing/2014/main" id="{63BBABC2-D5DF-4409-9D4A-FB3CE62B66A6}"/>
              </a:ext>
            </a:extLst>
          </p:cNvPr>
          <p:cNvGrpSpPr/>
          <p:nvPr/>
        </p:nvGrpSpPr>
        <p:grpSpPr>
          <a:xfrm>
            <a:off x="50549" y="5577621"/>
            <a:ext cx="12149633" cy="1287998"/>
            <a:chOff x="49543" y="5580309"/>
            <a:chExt cx="12149633" cy="1287998"/>
          </a:xfrm>
        </p:grpSpPr>
        <p:sp>
          <p:nvSpPr>
            <p:cNvPr id="112" name="Rectangle: Rounded Corners 111">
              <a:extLst>
                <a:ext uri="{FF2B5EF4-FFF2-40B4-BE49-F238E27FC236}">
                  <a16:creationId xmlns:a16="http://schemas.microsoft.com/office/drawing/2014/main" id="{3CA7FD51-B1B1-4D89-8F17-B78195386D0D}"/>
                </a:ext>
              </a:extLst>
            </p:cNvPr>
            <p:cNvSpPr/>
            <p:nvPr/>
          </p:nvSpPr>
          <p:spPr>
            <a:xfrm rot="16200000">
              <a:off x="5485515" y="154645"/>
              <a:ext cx="1277690" cy="12149633"/>
            </a:xfrm>
            <a:prstGeom prst="roundRect">
              <a:avLst>
                <a:gd name="adj" fmla="val 3295"/>
              </a:avLst>
            </a:prstGeom>
            <a:gradFill flip="none" rotWithShape="1">
              <a:gsLst>
                <a:gs pos="50000">
                  <a:schemeClr val="accent6">
                    <a:alpha val="48000"/>
                    <a:lumMod val="33000"/>
                  </a:schemeClr>
                </a:gs>
                <a:gs pos="100000">
                  <a:schemeClr val="accent6">
                    <a:lumMod val="68000"/>
                    <a:lumOff val="32000"/>
                    <a:alpha val="48000"/>
                  </a:schemeClr>
                </a:gs>
              </a:gsLst>
              <a:lin ang="18900000" scaled="1"/>
              <a:tileRect/>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4" name="TextBox 113">
              <a:extLst>
                <a:ext uri="{FF2B5EF4-FFF2-40B4-BE49-F238E27FC236}">
                  <a16:creationId xmlns:a16="http://schemas.microsoft.com/office/drawing/2014/main" id="{E9E3B55C-FDA9-441B-877C-C932A2552755}"/>
                </a:ext>
              </a:extLst>
            </p:cNvPr>
            <p:cNvSpPr txBox="1"/>
            <p:nvPr/>
          </p:nvSpPr>
          <p:spPr>
            <a:xfrm>
              <a:off x="1885349" y="5811393"/>
              <a:ext cx="1095856"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ANN</a:t>
              </a:r>
            </a:p>
          </p:txBody>
        </p:sp>
        <p:sp>
          <p:nvSpPr>
            <p:cNvPr id="116" name="TextBox 115">
              <a:extLst>
                <a:ext uri="{FF2B5EF4-FFF2-40B4-BE49-F238E27FC236}">
                  <a16:creationId xmlns:a16="http://schemas.microsoft.com/office/drawing/2014/main" id="{117B7586-02AB-4464-BCAD-5BF434A59D7F}"/>
                </a:ext>
              </a:extLst>
            </p:cNvPr>
            <p:cNvSpPr txBox="1"/>
            <p:nvPr/>
          </p:nvSpPr>
          <p:spPr>
            <a:xfrm>
              <a:off x="5608396" y="5585096"/>
              <a:ext cx="1353067"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8.86m</a:t>
              </a:r>
            </a:p>
          </p:txBody>
        </p:sp>
        <p:sp>
          <p:nvSpPr>
            <p:cNvPr id="117" name="TextBox 116">
              <a:extLst>
                <a:ext uri="{FF2B5EF4-FFF2-40B4-BE49-F238E27FC236}">
                  <a16:creationId xmlns:a16="http://schemas.microsoft.com/office/drawing/2014/main" id="{FC33A02D-689D-49BB-94F3-4B9AD0037496}"/>
                </a:ext>
              </a:extLst>
            </p:cNvPr>
            <p:cNvSpPr txBox="1"/>
            <p:nvPr/>
          </p:nvSpPr>
          <p:spPr>
            <a:xfrm>
              <a:off x="7227040" y="5580309"/>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16.1%</a:t>
              </a:r>
            </a:p>
          </p:txBody>
        </p:sp>
        <p:sp>
          <p:nvSpPr>
            <p:cNvPr id="118" name="TextBox 117">
              <a:extLst>
                <a:ext uri="{FF2B5EF4-FFF2-40B4-BE49-F238E27FC236}">
                  <a16:creationId xmlns:a16="http://schemas.microsoft.com/office/drawing/2014/main" id="{3656F92A-9166-409E-B89A-D2E466E067E8}"/>
                </a:ext>
              </a:extLst>
            </p:cNvPr>
            <p:cNvSpPr txBox="1"/>
            <p:nvPr/>
          </p:nvSpPr>
          <p:spPr>
            <a:xfrm>
              <a:off x="9160892" y="5617911"/>
              <a:ext cx="1313143"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11.24m</a:t>
              </a:r>
            </a:p>
          </p:txBody>
        </p:sp>
        <p:sp>
          <p:nvSpPr>
            <p:cNvPr id="119" name="TextBox 118">
              <a:extLst>
                <a:ext uri="{FF2B5EF4-FFF2-40B4-BE49-F238E27FC236}">
                  <a16:creationId xmlns:a16="http://schemas.microsoft.com/office/drawing/2014/main" id="{9CC8810F-7039-4B91-A572-06867C0EEAF0}"/>
                </a:ext>
              </a:extLst>
            </p:cNvPr>
            <p:cNvSpPr txBox="1"/>
            <p:nvPr/>
          </p:nvSpPr>
          <p:spPr>
            <a:xfrm>
              <a:off x="10813932" y="5645389"/>
              <a:ext cx="1352025"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20.43%</a:t>
              </a:r>
            </a:p>
          </p:txBody>
        </p:sp>
        <p:sp>
          <p:nvSpPr>
            <p:cNvPr id="131" name="TextBox 130">
              <a:extLst>
                <a:ext uri="{FF2B5EF4-FFF2-40B4-BE49-F238E27FC236}">
                  <a16:creationId xmlns:a16="http://schemas.microsoft.com/office/drawing/2014/main" id="{EA88A2CA-5498-41A0-8208-40336DC90A59}"/>
                </a:ext>
              </a:extLst>
            </p:cNvPr>
            <p:cNvSpPr txBox="1"/>
            <p:nvPr/>
          </p:nvSpPr>
          <p:spPr>
            <a:xfrm>
              <a:off x="5552908" y="6139080"/>
              <a:ext cx="1353067"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12.06m</a:t>
              </a:r>
            </a:p>
          </p:txBody>
        </p:sp>
        <p:sp>
          <p:nvSpPr>
            <p:cNvPr id="132" name="TextBox 131">
              <a:extLst>
                <a:ext uri="{FF2B5EF4-FFF2-40B4-BE49-F238E27FC236}">
                  <a16:creationId xmlns:a16="http://schemas.microsoft.com/office/drawing/2014/main" id="{114A08A3-C6EA-4203-A311-B94A02AEAF8C}"/>
                </a:ext>
              </a:extLst>
            </p:cNvPr>
            <p:cNvSpPr txBox="1"/>
            <p:nvPr/>
          </p:nvSpPr>
          <p:spPr>
            <a:xfrm>
              <a:off x="7242250" y="6109909"/>
              <a:ext cx="1540004"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21.93%</a:t>
              </a:r>
            </a:p>
          </p:txBody>
        </p:sp>
        <p:sp>
          <p:nvSpPr>
            <p:cNvPr id="133" name="TextBox 132">
              <a:extLst>
                <a:ext uri="{FF2B5EF4-FFF2-40B4-BE49-F238E27FC236}">
                  <a16:creationId xmlns:a16="http://schemas.microsoft.com/office/drawing/2014/main" id="{47E93155-907E-4C7D-9F2E-AD59FCF53100}"/>
                </a:ext>
              </a:extLst>
            </p:cNvPr>
            <p:cNvSpPr txBox="1"/>
            <p:nvPr/>
          </p:nvSpPr>
          <p:spPr>
            <a:xfrm>
              <a:off x="9176509" y="6122043"/>
              <a:ext cx="1297525"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16.41m</a:t>
              </a:r>
            </a:p>
          </p:txBody>
        </p:sp>
        <p:sp>
          <p:nvSpPr>
            <p:cNvPr id="134" name="TextBox 133">
              <a:extLst>
                <a:ext uri="{FF2B5EF4-FFF2-40B4-BE49-F238E27FC236}">
                  <a16:creationId xmlns:a16="http://schemas.microsoft.com/office/drawing/2014/main" id="{806F1B34-4AF1-474C-9AA3-E653FF8C571F}"/>
                </a:ext>
              </a:extLst>
            </p:cNvPr>
            <p:cNvSpPr txBox="1"/>
            <p:nvPr/>
          </p:nvSpPr>
          <p:spPr>
            <a:xfrm>
              <a:off x="10752577" y="6173124"/>
              <a:ext cx="1340072"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29.85%</a:t>
              </a:r>
            </a:p>
          </p:txBody>
        </p:sp>
        <p:sp>
          <p:nvSpPr>
            <p:cNvPr id="113" name="TextBox 112">
              <a:extLst>
                <a:ext uri="{FF2B5EF4-FFF2-40B4-BE49-F238E27FC236}">
                  <a16:creationId xmlns:a16="http://schemas.microsoft.com/office/drawing/2014/main" id="{BD8D828D-3A72-4D4D-9AB2-1A54682BDCFB}"/>
                </a:ext>
              </a:extLst>
            </p:cNvPr>
            <p:cNvSpPr txBox="1"/>
            <p:nvPr/>
          </p:nvSpPr>
          <p:spPr>
            <a:xfrm>
              <a:off x="3693364" y="5710244"/>
              <a:ext cx="1788160"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DBH,VH</a:t>
              </a:r>
            </a:p>
          </p:txBody>
        </p:sp>
        <p:sp>
          <p:nvSpPr>
            <p:cNvPr id="121" name="TextBox 120">
              <a:extLst>
                <a:ext uri="{FF2B5EF4-FFF2-40B4-BE49-F238E27FC236}">
                  <a16:creationId xmlns:a16="http://schemas.microsoft.com/office/drawing/2014/main" id="{5E192043-0DBC-4026-BCC0-C387735A1201}"/>
                </a:ext>
              </a:extLst>
            </p:cNvPr>
            <p:cNvSpPr txBox="1"/>
            <p:nvPr/>
          </p:nvSpPr>
          <p:spPr>
            <a:xfrm>
              <a:off x="3715522" y="6215424"/>
              <a:ext cx="1788160" cy="369332"/>
            </a:xfrm>
            <a:prstGeom prst="rect">
              <a:avLst/>
            </a:prstGeom>
            <a:noFill/>
          </p:spPr>
          <p:txBody>
            <a:bodyPr wrap="square" rtlCol="0">
              <a:spAutoFit/>
            </a:bodyPr>
            <a:lstStyle/>
            <a:p>
              <a:r>
                <a:rPr lang="en-IN" b="1" dirty="0">
                  <a:solidFill>
                    <a:schemeClr val="bg1"/>
                  </a:solidFill>
                  <a:latin typeface="Georgia" panose="02040502050405020303" pitchFamily="18" charset="0"/>
                </a:rPr>
                <a:t>VV,VH</a:t>
              </a:r>
            </a:p>
          </p:txBody>
        </p:sp>
      </p:grpSp>
      <p:grpSp>
        <p:nvGrpSpPr>
          <p:cNvPr id="93" name="Group 92">
            <a:extLst>
              <a:ext uri="{FF2B5EF4-FFF2-40B4-BE49-F238E27FC236}">
                <a16:creationId xmlns:a16="http://schemas.microsoft.com/office/drawing/2014/main" id="{75D7774A-5FB0-450D-B96D-CD2AA2DE52BE}"/>
              </a:ext>
            </a:extLst>
          </p:cNvPr>
          <p:cNvGrpSpPr/>
          <p:nvPr/>
        </p:nvGrpSpPr>
        <p:grpSpPr>
          <a:xfrm>
            <a:off x="388075" y="7217898"/>
            <a:ext cx="4687562" cy="5219278"/>
            <a:chOff x="769963" y="1424866"/>
            <a:chExt cx="4687562" cy="5219278"/>
          </a:xfrm>
        </p:grpSpPr>
        <p:sp>
          <p:nvSpPr>
            <p:cNvPr id="101" name="TextBox 100">
              <a:extLst>
                <a:ext uri="{FF2B5EF4-FFF2-40B4-BE49-F238E27FC236}">
                  <a16:creationId xmlns:a16="http://schemas.microsoft.com/office/drawing/2014/main" id="{6224A99D-909F-4ABA-8C0F-93CC360C8BB3}"/>
                </a:ext>
              </a:extLst>
            </p:cNvPr>
            <p:cNvSpPr txBox="1"/>
            <p:nvPr/>
          </p:nvSpPr>
          <p:spPr>
            <a:xfrm>
              <a:off x="1121341" y="5720814"/>
              <a:ext cx="4336184" cy="923330"/>
            </a:xfrm>
            <a:prstGeom prst="rect">
              <a:avLst/>
            </a:prstGeom>
            <a:noFill/>
          </p:spPr>
          <p:txBody>
            <a:bodyPr wrap="square" rtlCol="0">
              <a:spAutoFit/>
            </a:bodyPr>
            <a:lstStyle/>
            <a:p>
              <a:r>
                <a:rPr lang="en-US" b="1" dirty="0">
                  <a:solidFill>
                    <a:schemeClr val="bg1"/>
                  </a:solidFill>
                  <a:latin typeface="Arial" panose="020B0604020202020204" pitchFamily="34" charset="0"/>
                  <a:cs typeface="Arial" panose="020B0604020202020204" pitchFamily="34" charset="0"/>
                </a:rPr>
                <a:t>Effect of n-estimators on RMSE in RF for Canopy Circumference with input DBH and VH. </a:t>
              </a:r>
              <a:endParaRPr lang="en-IN" b="1" dirty="0">
                <a:solidFill>
                  <a:schemeClr val="bg1"/>
                </a:solidFill>
                <a:latin typeface="Arial" panose="020B0604020202020204" pitchFamily="34" charset="0"/>
                <a:cs typeface="Arial" panose="020B0604020202020204" pitchFamily="34" charset="0"/>
              </a:endParaRPr>
            </a:p>
          </p:txBody>
        </p:sp>
        <p:pic>
          <p:nvPicPr>
            <p:cNvPr id="102" name="Picture 4">
              <a:extLst>
                <a:ext uri="{FF2B5EF4-FFF2-40B4-BE49-F238E27FC236}">
                  <a16:creationId xmlns:a16="http://schemas.microsoft.com/office/drawing/2014/main" id="{4EE590E9-4409-43E7-B5B2-715F2511E8D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9963" y="1424866"/>
              <a:ext cx="4687561" cy="414912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15" name="Group 114">
            <a:extLst>
              <a:ext uri="{FF2B5EF4-FFF2-40B4-BE49-F238E27FC236}">
                <a16:creationId xmlns:a16="http://schemas.microsoft.com/office/drawing/2014/main" id="{43C63D6C-8CC7-46BF-AA19-718288B03B1F}"/>
              </a:ext>
            </a:extLst>
          </p:cNvPr>
          <p:cNvGrpSpPr/>
          <p:nvPr/>
        </p:nvGrpSpPr>
        <p:grpSpPr>
          <a:xfrm>
            <a:off x="5854712" y="-5389705"/>
            <a:ext cx="4687561" cy="5219279"/>
            <a:chOff x="6227487" y="1424865"/>
            <a:chExt cx="4687561" cy="5219279"/>
          </a:xfrm>
        </p:grpSpPr>
        <p:sp>
          <p:nvSpPr>
            <p:cNvPr id="120" name="TextBox 119">
              <a:extLst>
                <a:ext uri="{FF2B5EF4-FFF2-40B4-BE49-F238E27FC236}">
                  <a16:creationId xmlns:a16="http://schemas.microsoft.com/office/drawing/2014/main" id="{FF16E34B-13B8-4B55-8250-B51146908505}"/>
                </a:ext>
              </a:extLst>
            </p:cNvPr>
            <p:cNvSpPr txBox="1"/>
            <p:nvPr/>
          </p:nvSpPr>
          <p:spPr>
            <a:xfrm>
              <a:off x="6492775" y="5720814"/>
              <a:ext cx="4336184" cy="923330"/>
            </a:xfrm>
            <a:prstGeom prst="rect">
              <a:avLst/>
            </a:prstGeom>
            <a:noFill/>
          </p:spPr>
          <p:txBody>
            <a:bodyPr wrap="square" rtlCol="0">
              <a:spAutoFit/>
            </a:bodyPr>
            <a:lstStyle/>
            <a:p>
              <a:r>
                <a:rPr lang="en-US" b="1" dirty="0">
                  <a:solidFill>
                    <a:schemeClr val="bg1"/>
                  </a:solidFill>
                  <a:latin typeface="Arial" panose="020B0604020202020204" pitchFamily="34" charset="0"/>
                  <a:cs typeface="Arial" panose="020B0604020202020204" pitchFamily="34" charset="0"/>
                </a:rPr>
                <a:t>Effect of n-estimators on RMSE in RF for Orchard Height with input DBH and VH. </a:t>
              </a:r>
              <a:endParaRPr lang="en-IN" b="1" dirty="0">
                <a:solidFill>
                  <a:schemeClr val="bg1"/>
                </a:solidFill>
                <a:latin typeface="Arial" panose="020B0604020202020204" pitchFamily="34" charset="0"/>
                <a:cs typeface="Arial" panose="020B0604020202020204" pitchFamily="34" charset="0"/>
              </a:endParaRPr>
            </a:p>
          </p:txBody>
        </p:sp>
        <p:pic>
          <p:nvPicPr>
            <p:cNvPr id="122" name="Picture 6">
              <a:extLst>
                <a:ext uri="{FF2B5EF4-FFF2-40B4-BE49-F238E27FC236}">
                  <a16:creationId xmlns:a16="http://schemas.microsoft.com/office/drawing/2014/main" id="{F860BADC-E846-448F-9588-2199CE3AE11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27487" y="1424865"/>
              <a:ext cx="4687561" cy="413515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300390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additive="base">
                                        <p:cTn id="7" dur="500" fill="hold"/>
                                        <p:tgtEl>
                                          <p:spTgt spid="77"/>
                                        </p:tgtEl>
                                        <p:attrNameLst>
                                          <p:attrName>ppt_x</p:attrName>
                                        </p:attrNameLst>
                                      </p:cBhvr>
                                      <p:tavLst>
                                        <p:tav tm="0">
                                          <p:val>
                                            <p:strVal val="1+#ppt_w/2"/>
                                          </p:val>
                                        </p:tav>
                                        <p:tav tm="100000">
                                          <p:val>
                                            <p:strVal val="#ppt_x"/>
                                          </p:val>
                                        </p:tav>
                                      </p:tavLst>
                                    </p:anim>
                                    <p:anim calcmode="lin" valueType="num">
                                      <p:cBhvr additive="base">
                                        <p:cTn id="8" dur="500" fill="hold"/>
                                        <p:tgtEl>
                                          <p:spTgt spid="77"/>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8"/>
                                        </p:tgtEl>
                                        <p:attrNameLst>
                                          <p:attrName>style.visibility</p:attrName>
                                        </p:attrNameLst>
                                      </p:cBhvr>
                                      <p:to>
                                        <p:strVal val="visible"/>
                                      </p:to>
                                    </p:set>
                                    <p:anim calcmode="lin" valueType="num">
                                      <p:cBhvr additive="base">
                                        <p:cTn id="11" dur="500" fill="hold"/>
                                        <p:tgtEl>
                                          <p:spTgt spid="78"/>
                                        </p:tgtEl>
                                        <p:attrNameLst>
                                          <p:attrName>ppt_x</p:attrName>
                                        </p:attrNameLst>
                                      </p:cBhvr>
                                      <p:tavLst>
                                        <p:tav tm="0">
                                          <p:val>
                                            <p:strVal val="1+#ppt_w/2"/>
                                          </p:val>
                                        </p:tav>
                                        <p:tav tm="100000">
                                          <p:val>
                                            <p:strVal val="#ppt_x"/>
                                          </p:val>
                                        </p:tav>
                                      </p:tavLst>
                                    </p:anim>
                                    <p:anim calcmode="lin" valueType="num">
                                      <p:cBhvr additive="base">
                                        <p:cTn id="12" dur="500" fill="hold"/>
                                        <p:tgtEl>
                                          <p:spTgt spid="7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79"/>
                                        </p:tgtEl>
                                        <p:attrNameLst>
                                          <p:attrName>style.visibility</p:attrName>
                                        </p:attrNameLst>
                                      </p:cBhvr>
                                      <p:to>
                                        <p:strVal val="visible"/>
                                      </p:to>
                                    </p:set>
                                    <p:anim calcmode="lin" valueType="num">
                                      <p:cBhvr additive="base">
                                        <p:cTn id="15" dur="500" fill="hold"/>
                                        <p:tgtEl>
                                          <p:spTgt spid="79"/>
                                        </p:tgtEl>
                                        <p:attrNameLst>
                                          <p:attrName>ppt_x</p:attrName>
                                        </p:attrNameLst>
                                      </p:cBhvr>
                                      <p:tavLst>
                                        <p:tav tm="0">
                                          <p:val>
                                            <p:strVal val="1+#ppt_w/2"/>
                                          </p:val>
                                        </p:tav>
                                        <p:tav tm="100000">
                                          <p:val>
                                            <p:strVal val="#ppt_x"/>
                                          </p:val>
                                        </p:tav>
                                      </p:tavLst>
                                    </p:anim>
                                    <p:anim calcmode="lin" valueType="num">
                                      <p:cBhvr additive="base">
                                        <p:cTn id="16" dur="500" fill="hold"/>
                                        <p:tgtEl>
                                          <p:spTgt spid="79"/>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80"/>
                                        </p:tgtEl>
                                        <p:attrNameLst>
                                          <p:attrName>style.visibility</p:attrName>
                                        </p:attrNameLst>
                                      </p:cBhvr>
                                      <p:to>
                                        <p:strVal val="visible"/>
                                      </p:to>
                                    </p:set>
                                    <p:anim calcmode="lin" valueType="num">
                                      <p:cBhvr additive="base">
                                        <p:cTn id="19" dur="500" fill="hold"/>
                                        <p:tgtEl>
                                          <p:spTgt spid="80"/>
                                        </p:tgtEl>
                                        <p:attrNameLst>
                                          <p:attrName>ppt_x</p:attrName>
                                        </p:attrNameLst>
                                      </p:cBhvr>
                                      <p:tavLst>
                                        <p:tav tm="0">
                                          <p:val>
                                            <p:strVal val="1+#ppt_w/2"/>
                                          </p:val>
                                        </p:tav>
                                        <p:tav tm="100000">
                                          <p:val>
                                            <p:strVal val="#ppt_x"/>
                                          </p:val>
                                        </p:tav>
                                      </p:tavLst>
                                    </p:anim>
                                    <p:anim calcmode="lin" valueType="num">
                                      <p:cBhvr additive="base">
                                        <p:cTn id="20" dur="500" fill="hold"/>
                                        <p:tgtEl>
                                          <p:spTgt spid="80"/>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0"/>
                                  </p:stCondLst>
                                  <p:childTnLst>
                                    <p:set>
                                      <p:cBhvr>
                                        <p:cTn id="22" dur="1" fill="hold">
                                          <p:stCondLst>
                                            <p:cond delay="0"/>
                                          </p:stCondLst>
                                        </p:cTn>
                                        <p:tgtEl>
                                          <p:spTgt spid="90"/>
                                        </p:tgtEl>
                                        <p:attrNameLst>
                                          <p:attrName>style.visibility</p:attrName>
                                        </p:attrNameLst>
                                      </p:cBhvr>
                                      <p:to>
                                        <p:strVal val="visible"/>
                                      </p:to>
                                    </p:set>
                                    <p:anim calcmode="lin" valueType="num">
                                      <p:cBhvr additive="base">
                                        <p:cTn id="23" dur="500" fill="hold"/>
                                        <p:tgtEl>
                                          <p:spTgt spid="90"/>
                                        </p:tgtEl>
                                        <p:attrNameLst>
                                          <p:attrName>ppt_x</p:attrName>
                                        </p:attrNameLst>
                                      </p:cBhvr>
                                      <p:tavLst>
                                        <p:tav tm="0">
                                          <p:val>
                                            <p:strVal val="1+#ppt_w/2"/>
                                          </p:val>
                                        </p:tav>
                                        <p:tav tm="100000">
                                          <p:val>
                                            <p:strVal val="#ppt_x"/>
                                          </p:val>
                                        </p:tav>
                                      </p:tavLst>
                                    </p:anim>
                                    <p:anim calcmode="lin" valueType="num">
                                      <p:cBhvr additive="base">
                                        <p:cTn id="24" dur="500" fill="hold"/>
                                        <p:tgtEl>
                                          <p:spTgt spid="90"/>
                                        </p:tgtEl>
                                        <p:attrNameLst>
                                          <p:attrName>ppt_y</p:attrName>
                                        </p:attrNameLst>
                                      </p:cBhvr>
                                      <p:tavLst>
                                        <p:tav tm="0">
                                          <p:val>
                                            <p:strVal val="#ppt_y"/>
                                          </p:val>
                                        </p:tav>
                                        <p:tav tm="100000">
                                          <p:val>
                                            <p:strVal val="#ppt_y"/>
                                          </p:val>
                                        </p:tav>
                                      </p:tavLst>
                                    </p:anim>
                                  </p:childTnLst>
                                </p:cTn>
                              </p:par>
                              <p:par>
                                <p:cTn id="25" presetID="2" presetClass="entr" presetSubtype="2" fill="hold" nodeType="withEffect">
                                  <p:stCondLst>
                                    <p:cond delay="0"/>
                                  </p:stCondLst>
                                  <p:childTnLst>
                                    <p:set>
                                      <p:cBhvr>
                                        <p:cTn id="26" dur="1" fill="hold">
                                          <p:stCondLst>
                                            <p:cond delay="0"/>
                                          </p:stCondLst>
                                        </p:cTn>
                                        <p:tgtEl>
                                          <p:spTgt spid="85"/>
                                        </p:tgtEl>
                                        <p:attrNameLst>
                                          <p:attrName>style.visibility</p:attrName>
                                        </p:attrNameLst>
                                      </p:cBhvr>
                                      <p:to>
                                        <p:strVal val="visible"/>
                                      </p:to>
                                    </p:set>
                                    <p:anim calcmode="lin" valueType="num">
                                      <p:cBhvr additive="base">
                                        <p:cTn id="27" dur="500" fill="hold"/>
                                        <p:tgtEl>
                                          <p:spTgt spid="85"/>
                                        </p:tgtEl>
                                        <p:attrNameLst>
                                          <p:attrName>ppt_x</p:attrName>
                                        </p:attrNameLst>
                                      </p:cBhvr>
                                      <p:tavLst>
                                        <p:tav tm="0">
                                          <p:val>
                                            <p:strVal val="1+#ppt_w/2"/>
                                          </p:val>
                                        </p:tav>
                                        <p:tav tm="100000">
                                          <p:val>
                                            <p:strVal val="#ppt_x"/>
                                          </p:val>
                                        </p:tav>
                                      </p:tavLst>
                                    </p:anim>
                                    <p:anim calcmode="lin" valueType="num">
                                      <p:cBhvr additive="base">
                                        <p:cTn id="28" dur="500" fill="hold"/>
                                        <p:tgtEl>
                                          <p:spTgt spid="85"/>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0"/>
                                  </p:stCondLst>
                                  <p:childTnLst>
                                    <p:set>
                                      <p:cBhvr>
                                        <p:cTn id="30" dur="1" fill="hold">
                                          <p:stCondLst>
                                            <p:cond delay="0"/>
                                          </p:stCondLst>
                                        </p:cTn>
                                        <p:tgtEl>
                                          <p:spTgt spid="100"/>
                                        </p:tgtEl>
                                        <p:attrNameLst>
                                          <p:attrName>style.visibility</p:attrName>
                                        </p:attrNameLst>
                                      </p:cBhvr>
                                      <p:to>
                                        <p:strVal val="visible"/>
                                      </p:to>
                                    </p:set>
                                    <p:anim calcmode="lin" valueType="num">
                                      <p:cBhvr additive="base">
                                        <p:cTn id="31" dur="500" fill="hold"/>
                                        <p:tgtEl>
                                          <p:spTgt spid="100"/>
                                        </p:tgtEl>
                                        <p:attrNameLst>
                                          <p:attrName>ppt_x</p:attrName>
                                        </p:attrNameLst>
                                      </p:cBhvr>
                                      <p:tavLst>
                                        <p:tav tm="0">
                                          <p:val>
                                            <p:strVal val="1+#ppt_w/2"/>
                                          </p:val>
                                        </p:tav>
                                        <p:tav tm="100000">
                                          <p:val>
                                            <p:strVal val="#ppt_x"/>
                                          </p:val>
                                        </p:tav>
                                      </p:tavLst>
                                    </p:anim>
                                    <p:anim calcmode="lin" valueType="num">
                                      <p:cBhvr additive="base">
                                        <p:cTn id="32" dur="500" fill="hold"/>
                                        <p:tgtEl>
                                          <p:spTgt spid="10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0D10DFEA-B2C8-4B9F-845E-31B7A5B64C4F}"/>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3000"/>
                    </a14:imgEffect>
                    <a14:imgEffect>
                      <a14:brightnessContrast bright="-26000"/>
                    </a14:imgEffect>
                  </a14:imgLayer>
                </a14:imgProps>
              </a:ext>
              <a:ext uri="{28A0092B-C50C-407E-A947-70E740481C1C}">
                <a14:useLocalDpi xmlns:a14="http://schemas.microsoft.com/office/drawing/2010/main" val="0"/>
              </a:ext>
            </a:extLst>
          </a:blip>
          <a:stretch>
            <a:fillRect/>
          </a:stretch>
        </p:blipFill>
        <p:spPr>
          <a:xfrm>
            <a:off x="0" y="-9295"/>
            <a:ext cx="12192000" cy="6858000"/>
          </a:xfrm>
          <a:prstGeom prst="rect">
            <a:avLst/>
          </a:prstGeom>
        </p:spPr>
      </p:pic>
      <p:sp>
        <p:nvSpPr>
          <p:cNvPr id="4" name="TextBox 3">
            <a:extLst>
              <a:ext uri="{FF2B5EF4-FFF2-40B4-BE49-F238E27FC236}">
                <a16:creationId xmlns:a16="http://schemas.microsoft.com/office/drawing/2014/main" id="{147DE8B8-8499-46BB-841A-7DFF351D2613}"/>
              </a:ext>
            </a:extLst>
          </p:cNvPr>
          <p:cNvSpPr txBox="1"/>
          <p:nvPr/>
        </p:nvSpPr>
        <p:spPr>
          <a:xfrm>
            <a:off x="318000" y="213856"/>
            <a:ext cx="9967128" cy="702737"/>
          </a:xfrm>
          <a:prstGeom prst="rect">
            <a:avLst/>
          </a:prstGeom>
          <a:noFill/>
        </p:spPr>
        <p:txBody>
          <a:bodyPr wrap="square" rtlCol="0">
            <a:spAutoFit/>
          </a:bodyPr>
          <a:lstStyle/>
          <a:p>
            <a:r>
              <a:rPr lang="en-IN" sz="4000" dirty="0">
                <a:solidFill>
                  <a:schemeClr val="bg1"/>
                </a:solidFill>
                <a:latin typeface="Arial" panose="020B0604020202020204" pitchFamily="34" charset="0"/>
                <a:cs typeface="Arial" panose="020B0604020202020204" pitchFamily="34" charset="0"/>
              </a:rPr>
              <a:t>HYPERPARAMETER TUNING GRAPHS</a:t>
            </a:r>
          </a:p>
        </p:txBody>
      </p:sp>
      <p:grpSp>
        <p:nvGrpSpPr>
          <p:cNvPr id="3" name="Group 2">
            <a:extLst>
              <a:ext uri="{FF2B5EF4-FFF2-40B4-BE49-F238E27FC236}">
                <a16:creationId xmlns:a16="http://schemas.microsoft.com/office/drawing/2014/main" id="{1FD00E94-4CAE-4DFB-98DE-AC014AAD31F6}"/>
              </a:ext>
            </a:extLst>
          </p:cNvPr>
          <p:cNvGrpSpPr/>
          <p:nvPr/>
        </p:nvGrpSpPr>
        <p:grpSpPr>
          <a:xfrm>
            <a:off x="835527" y="1231231"/>
            <a:ext cx="4687562" cy="5219278"/>
            <a:chOff x="769963" y="1424866"/>
            <a:chExt cx="4687562" cy="5219278"/>
          </a:xfrm>
        </p:grpSpPr>
        <p:sp>
          <p:nvSpPr>
            <p:cNvPr id="10" name="TextBox 9">
              <a:extLst>
                <a:ext uri="{FF2B5EF4-FFF2-40B4-BE49-F238E27FC236}">
                  <a16:creationId xmlns:a16="http://schemas.microsoft.com/office/drawing/2014/main" id="{3FC46117-7407-4D23-BDB5-AE0EF93A5A74}"/>
                </a:ext>
              </a:extLst>
            </p:cNvPr>
            <p:cNvSpPr txBox="1"/>
            <p:nvPr/>
          </p:nvSpPr>
          <p:spPr>
            <a:xfrm>
              <a:off x="1121341" y="5720814"/>
              <a:ext cx="4336184" cy="923330"/>
            </a:xfrm>
            <a:prstGeom prst="rect">
              <a:avLst/>
            </a:prstGeom>
            <a:noFill/>
          </p:spPr>
          <p:txBody>
            <a:bodyPr wrap="square" rtlCol="0">
              <a:spAutoFit/>
            </a:bodyPr>
            <a:lstStyle/>
            <a:p>
              <a:r>
                <a:rPr lang="en-US" b="1" dirty="0">
                  <a:solidFill>
                    <a:schemeClr val="bg1"/>
                  </a:solidFill>
                  <a:latin typeface="Arial" panose="020B0604020202020204" pitchFamily="34" charset="0"/>
                  <a:cs typeface="Arial" panose="020B0604020202020204" pitchFamily="34" charset="0"/>
                </a:rPr>
                <a:t>Effect of n-estimators on RMSE in RF for Canopy Circumference with input DBH and VH. </a:t>
              </a:r>
              <a:endParaRPr lang="en-IN" b="1" dirty="0">
                <a:solidFill>
                  <a:schemeClr val="bg1"/>
                </a:solidFill>
                <a:latin typeface="Arial" panose="020B0604020202020204" pitchFamily="34" charset="0"/>
                <a:cs typeface="Arial" panose="020B0604020202020204" pitchFamily="34" charset="0"/>
              </a:endParaRPr>
            </a:p>
          </p:txBody>
        </p:sp>
        <p:pic>
          <p:nvPicPr>
            <p:cNvPr id="1028" name="Picture 4">
              <a:extLst>
                <a:ext uri="{FF2B5EF4-FFF2-40B4-BE49-F238E27FC236}">
                  <a16:creationId xmlns:a16="http://schemas.microsoft.com/office/drawing/2014/main" id="{E0B92A0F-C6B7-4EE5-8D01-0241111DAA7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9963" y="1424866"/>
              <a:ext cx="4687561" cy="414912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 name="Group 4">
            <a:extLst>
              <a:ext uri="{FF2B5EF4-FFF2-40B4-BE49-F238E27FC236}">
                <a16:creationId xmlns:a16="http://schemas.microsoft.com/office/drawing/2014/main" id="{580B0295-67B7-4496-9F7D-7222DE399D5B}"/>
              </a:ext>
            </a:extLst>
          </p:cNvPr>
          <p:cNvGrpSpPr/>
          <p:nvPr/>
        </p:nvGrpSpPr>
        <p:grpSpPr>
          <a:xfrm>
            <a:off x="6227487" y="1231230"/>
            <a:ext cx="4687561" cy="5219279"/>
            <a:chOff x="6227487" y="1424865"/>
            <a:chExt cx="4687561" cy="5219279"/>
          </a:xfrm>
        </p:grpSpPr>
        <p:sp>
          <p:nvSpPr>
            <p:cNvPr id="18" name="TextBox 17">
              <a:extLst>
                <a:ext uri="{FF2B5EF4-FFF2-40B4-BE49-F238E27FC236}">
                  <a16:creationId xmlns:a16="http://schemas.microsoft.com/office/drawing/2014/main" id="{3E34204F-AE40-4DC0-B91E-0BA003DFCF22}"/>
                </a:ext>
              </a:extLst>
            </p:cNvPr>
            <p:cNvSpPr txBox="1"/>
            <p:nvPr/>
          </p:nvSpPr>
          <p:spPr>
            <a:xfrm>
              <a:off x="6492775" y="5720814"/>
              <a:ext cx="4336184" cy="923330"/>
            </a:xfrm>
            <a:prstGeom prst="rect">
              <a:avLst/>
            </a:prstGeom>
            <a:noFill/>
          </p:spPr>
          <p:txBody>
            <a:bodyPr wrap="square" rtlCol="0">
              <a:spAutoFit/>
            </a:bodyPr>
            <a:lstStyle/>
            <a:p>
              <a:r>
                <a:rPr lang="en-US" b="1" dirty="0">
                  <a:solidFill>
                    <a:schemeClr val="bg1"/>
                  </a:solidFill>
                  <a:latin typeface="Arial" panose="020B0604020202020204" pitchFamily="34" charset="0"/>
                  <a:cs typeface="Arial" panose="020B0604020202020204" pitchFamily="34" charset="0"/>
                </a:rPr>
                <a:t>Effect of n-estimators on RMSE in RF for Orchard Height with input DBH and VH. </a:t>
              </a:r>
              <a:endParaRPr lang="en-IN" b="1" dirty="0">
                <a:solidFill>
                  <a:schemeClr val="bg1"/>
                </a:solidFill>
                <a:latin typeface="Arial" panose="020B0604020202020204" pitchFamily="34" charset="0"/>
                <a:cs typeface="Arial" panose="020B0604020202020204" pitchFamily="34" charset="0"/>
              </a:endParaRPr>
            </a:p>
          </p:txBody>
        </p:sp>
        <p:pic>
          <p:nvPicPr>
            <p:cNvPr id="1030" name="Picture 6">
              <a:extLst>
                <a:ext uri="{FF2B5EF4-FFF2-40B4-BE49-F238E27FC236}">
                  <a16:creationId xmlns:a16="http://schemas.microsoft.com/office/drawing/2014/main" id="{73764D05-9C07-4027-96AB-A875AFBA546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27487" y="1424865"/>
              <a:ext cx="4687561" cy="41351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9" name="Group 28">
            <a:extLst>
              <a:ext uri="{FF2B5EF4-FFF2-40B4-BE49-F238E27FC236}">
                <a16:creationId xmlns:a16="http://schemas.microsoft.com/office/drawing/2014/main" id="{407E735A-F7A6-4AB7-99BC-991A419698C8}"/>
              </a:ext>
            </a:extLst>
          </p:cNvPr>
          <p:cNvGrpSpPr/>
          <p:nvPr/>
        </p:nvGrpSpPr>
        <p:grpSpPr>
          <a:xfrm>
            <a:off x="513833" y="7200854"/>
            <a:ext cx="5199819" cy="6151167"/>
            <a:chOff x="691816" y="428625"/>
            <a:chExt cx="5199819" cy="6151167"/>
          </a:xfrm>
        </p:grpSpPr>
        <p:sp>
          <p:nvSpPr>
            <p:cNvPr id="30" name="TextBox 29">
              <a:extLst>
                <a:ext uri="{FF2B5EF4-FFF2-40B4-BE49-F238E27FC236}">
                  <a16:creationId xmlns:a16="http://schemas.microsoft.com/office/drawing/2014/main" id="{85CE462C-82F2-46B9-BD57-5079E079B924}"/>
                </a:ext>
              </a:extLst>
            </p:cNvPr>
            <p:cNvSpPr txBox="1"/>
            <p:nvPr/>
          </p:nvSpPr>
          <p:spPr>
            <a:xfrm>
              <a:off x="796765" y="5933461"/>
              <a:ext cx="5094870" cy="646331"/>
            </a:xfrm>
            <a:prstGeom prst="rect">
              <a:avLst/>
            </a:prstGeom>
            <a:noFill/>
          </p:spPr>
          <p:txBody>
            <a:bodyPr wrap="square" rtlCol="0">
              <a:spAutoFit/>
            </a:bodyPr>
            <a:lstStyle/>
            <a:p>
              <a:r>
                <a:rPr lang="en-IN" b="1" dirty="0">
                  <a:solidFill>
                    <a:schemeClr val="bg1"/>
                  </a:solidFill>
                  <a:latin typeface="Arial" panose="020B0604020202020204" pitchFamily="34" charset="0"/>
                  <a:cs typeface="Arial" panose="020B0604020202020204" pitchFamily="34" charset="0"/>
                </a:rPr>
                <a:t>Effect of Epoch on Loss in ANN for DBH for Input VH and Canopy Circumference</a:t>
              </a:r>
              <a:r>
                <a:rPr lang="en-IN" b="1" dirty="0">
                  <a:solidFill>
                    <a:schemeClr val="bg1"/>
                  </a:solidFill>
                  <a:latin typeface="Georgia" panose="02040502050405020303" pitchFamily="18" charset="0"/>
                </a:rPr>
                <a:t>.</a:t>
              </a:r>
            </a:p>
          </p:txBody>
        </p:sp>
        <p:pic>
          <p:nvPicPr>
            <p:cNvPr id="31" name="Picture 2">
              <a:extLst>
                <a:ext uri="{FF2B5EF4-FFF2-40B4-BE49-F238E27FC236}">
                  <a16:creationId xmlns:a16="http://schemas.microsoft.com/office/drawing/2014/main" id="{FADA4467-DD1A-4F9B-B76A-2A27F3B4C48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1816" y="428625"/>
              <a:ext cx="5009256" cy="533079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2" name="Group 31">
            <a:extLst>
              <a:ext uri="{FF2B5EF4-FFF2-40B4-BE49-F238E27FC236}">
                <a16:creationId xmlns:a16="http://schemas.microsoft.com/office/drawing/2014/main" id="{6D2039B7-814A-4254-B857-609A6FCD5C8A}"/>
              </a:ext>
            </a:extLst>
          </p:cNvPr>
          <p:cNvGrpSpPr/>
          <p:nvPr/>
        </p:nvGrpSpPr>
        <p:grpSpPr>
          <a:xfrm>
            <a:off x="5917678" y="-6740150"/>
            <a:ext cx="4960315" cy="6161438"/>
            <a:chOff x="6462925" y="428624"/>
            <a:chExt cx="4960315" cy="6161438"/>
          </a:xfrm>
        </p:grpSpPr>
        <p:sp>
          <p:nvSpPr>
            <p:cNvPr id="33" name="TextBox 32">
              <a:extLst>
                <a:ext uri="{FF2B5EF4-FFF2-40B4-BE49-F238E27FC236}">
                  <a16:creationId xmlns:a16="http://schemas.microsoft.com/office/drawing/2014/main" id="{8C8DAFCB-1A9D-4C24-B514-8F1B8C56AAE8}"/>
                </a:ext>
              </a:extLst>
            </p:cNvPr>
            <p:cNvSpPr txBox="1"/>
            <p:nvPr/>
          </p:nvSpPr>
          <p:spPr>
            <a:xfrm>
              <a:off x="6462925" y="5943731"/>
              <a:ext cx="4932310" cy="646331"/>
            </a:xfrm>
            <a:prstGeom prst="rect">
              <a:avLst/>
            </a:prstGeom>
            <a:noFill/>
          </p:spPr>
          <p:txBody>
            <a:bodyPr wrap="square" rtlCol="0">
              <a:spAutoFit/>
            </a:bodyPr>
            <a:lstStyle/>
            <a:p>
              <a:r>
                <a:rPr lang="en-IN" b="1" dirty="0">
                  <a:solidFill>
                    <a:schemeClr val="bg1"/>
                  </a:solidFill>
                  <a:latin typeface="Arial" panose="020B0604020202020204" pitchFamily="34" charset="0"/>
                  <a:cs typeface="Arial" panose="020B0604020202020204" pitchFamily="34" charset="0"/>
                </a:rPr>
                <a:t>Effect of Epoch on Loss in ANN for LAI for Input VH and VV.</a:t>
              </a:r>
              <a:endParaRPr lang="en-IN" dirty="0">
                <a:solidFill>
                  <a:schemeClr val="bg1"/>
                </a:solidFill>
                <a:latin typeface="Arial" panose="020B0604020202020204" pitchFamily="34" charset="0"/>
                <a:cs typeface="Arial" panose="020B0604020202020204" pitchFamily="34" charset="0"/>
              </a:endParaRPr>
            </a:p>
          </p:txBody>
        </p:sp>
        <p:pic>
          <p:nvPicPr>
            <p:cNvPr id="34" name="Picture 4">
              <a:extLst>
                <a:ext uri="{FF2B5EF4-FFF2-40B4-BE49-F238E27FC236}">
                  <a16:creationId xmlns:a16="http://schemas.microsoft.com/office/drawing/2014/main" id="{CE9E44ED-A020-4B07-8416-00E94EF5084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490930" y="428624"/>
              <a:ext cx="4932310" cy="533770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3505035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C3A46C5A-B00F-4735-B6F7-DE4AC3BAB92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3000"/>
                    </a14:imgEffect>
                    <a14:imgEffect>
                      <a14:brightnessContrast bright="-26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8" name="Picture 17">
            <a:extLst>
              <a:ext uri="{FF2B5EF4-FFF2-40B4-BE49-F238E27FC236}">
                <a16:creationId xmlns:a16="http://schemas.microsoft.com/office/drawing/2014/main" id="{869A3425-A986-410B-8114-1EBA54074C9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78141" y="-5868455"/>
            <a:ext cx="4580356" cy="2751538"/>
          </a:xfrm>
          <a:prstGeom prst="rect">
            <a:avLst/>
          </a:prstGeom>
          <a:ln>
            <a:solidFill>
              <a:schemeClr val="accent2">
                <a:lumMod val="50000"/>
              </a:schemeClr>
            </a:solidFill>
          </a:ln>
          <a:effectLst>
            <a:outerShdw blurRad="50800" dist="38100" dir="10800000" algn="r" rotWithShape="0">
              <a:prstClr val="black">
                <a:alpha val="40000"/>
              </a:prstClr>
            </a:outerShdw>
          </a:effectLst>
        </p:spPr>
      </p:pic>
      <p:pic>
        <p:nvPicPr>
          <p:cNvPr id="19" name="Picture 18">
            <a:extLst>
              <a:ext uri="{FF2B5EF4-FFF2-40B4-BE49-F238E27FC236}">
                <a16:creationId xmlns:a16="http://schemas.microsoft.com/office/drawing/2014/main" id="{0A3A4EA1-FFDA-47DA-8153-507DEB77C77E}"/>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778141" y="-2983852"/>
            <a:ext cx="4580357" cy="2751539"/>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20" name="Picture 19">
            <a:extLst>
              <a:ext uri="{FF2B5EF4-FFF2-40B4-BE49-F238E27FC236}">
                <a16:creationId xmlns:a16="http://schemas.microsoft.com/office/drawing/2014/main" id="{787DA31C-8CDB-400B-AABC-752E0568054D}"/>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6832334" y="7233175"/>
            <a:ext cx="4564050" cy="2741742"/>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21" name="Picture 20">
            <a:extLst>
              <a:ext uri="{FF2B5EF4-FFF2-40B4-BE49-F238E27FC236}">
                <a16:creationId xmlns:a16="http://schemas.microsoft.com/office/drawing/2014/main" id="{C0681511-31DF-4FF9-814A-7E89FE4326D0}"/>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6832334" y="10102941"/>
            <a:ext cx="4580357" cy="2748768"/>
          </a:xfrm>
          <a:prstGeom prst="rect">
            <a:avLst/>
          </a:prstGeom>
          <a:ln>
            <a:solidFill>
              <a:schemeClr val="accent2">
                <a:lumMod val="50000"/>
              </a:schemeClr>
            </a:solidFill>
          </a:ln>
          <a:effectLst>
            <a:outerShdw blurRad="63500" sx="102000" sy="102000" algn="ctr" rotWithShape="0">
              <a:prstClr val="black">
                <a:alpha val="40000"/>
              </a:prstClr>
            </a:outerShdw>
          </a:effectLst>
        </p:spPr>
      </p:pic>
      <p:grpSp>
        <p:nvGrpSpPr>
          <p:cNvPr id="6" name="Group 5">
            <a:extLst>
              <a:ext uri="{FF2B5EF4-FFF2-40B4-BE49-F238E27FC236}">
                <a16:creationId xmlns:a16="http://schemas.microsoft.com/office/drawing/2014/main" id="{E6D5A610-20DA-468F-8954-55459A0A749C}"/>
              </a:ext>
            </a:extLst>
          </p:cNvPr>
          <p:cNvGrpSpPr/>
          <p:nvPr/>
        </p:nvGrpSpPr>
        <p:grpSpPr>
          <a:xfrm>
            <a:off x="691816" y="428625"/>
            <a:ext cx="5199819" cy="6151167"/>
            <a:chOff x="691816" y="428625"/>
            <a:chExt cx="5199819" cy="6151167"/>
          </a:xfrm>
        </p:grpSpPr>
        <p:sp>
          <p:nvSpPr>
            <p:cNvPr id="5" name="TextBox 4">
              <a:extLst>
                <a:ext uri="{FF2B5EF4-FFF2-40B4-BE49-F238E27FC236}">
                  <a16:creationId xmlns:a16="http://schemas.microsoft.com/office/drawing/2014/main" id="{57469465-357D-43A7-9C72-C14B8E1242BF}"/>
                </a:ext>
              </a:extLst>
            </p:cNvPr>
            <p:cNvSpPr txBox="1"/>
            <p:nvPr/>
          </p:nvSpPr>
          <p:spPr>
            <a:xfrm>
              <a:off x="796765" y="5933461"/>
              <a:ext cx="5094870" cy="646331"/>
            </a:xfrm>
            <a:prstGeom prst="rect">
              <a:avLst/>
            </a:prstGeom>
            <a:noFill/>
          </p:spPr>
          <p:txBody>
            <a:bodyPr wrap="square" rtlCol="0">
              <a:spAutoFit/>
            </a:bodyPr>
            <a:lstStyle/>
            <a:p>
              <a:r>
                <a:rPr lang="en-IN" b="1" dirty="0">
                  <a:solidFill>
                    <a:schemeClr val="bg1"/>
                  </a:solidFill>
                  <a:latin typeface="Arial" panose="020B0604020202020204" pitchFamily="34" charset="0"/>
                  <a:cs typeface="Arial" panose="020B0604020202020204" pitchFamily="34" charset="0"/>
                </a:rPr>
                <a:t>Effect of Epoch on Loss in ANN for DBH for Input VH and Canopy Circumference</a:t>
              </a:r>
              <a:r>
                <a:rPr lang="en-IN" b="1" dirty="0">
                  <a:solidFill>
                    <a:schemeClr val="bg1"/>
                  </a:solidFill>
                  <a:latin typeface="Georgia" panose="02040502050405020303" pitchFamily="18" charset="0"/>
                </a:rPr>
                <a:t>.</a:t>
              </a:r>
            </a:p>
          </p:txBody>
        </p:sp>
        <p:pic>
          <p:nvPicPr>
            <p:cNvPr id="2050" name="Picture 2">
              <a:extLst>
                <a:ext uri="{FF2B5EF4-FFF2-40B4-BE49-F238E27FC236}">
                  <a16:creationId xmlns:a16="http://schemas.microsoft.com/office/drawing/2014/main" id="{469F852C-D126-4722-80A3-4369575C99F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91816" y="428625"/>
              <a:ext cx="5009256" cy="533079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 name="Group 6">
            <a:extLst>
              <a:ext uri="{FF2B5EF4-FFF2-40B4-BE49-F238E27FC236}">
                <a16:creationId xmlns:a16="http://schemas.microsoft.com/office/drawing/2014/main" id="{520CFBA9-9F9B-4CD9-BEFD-DDF9ACA786B4}"/>
              </a:ext>
            </a:extLst>
          </p:cNvPr>
          <p:cNvGrpSpPr/>
          <p:nvPr/>
        </p:nvGrpSpPr>
        <p:grpSpPr>
          <a:xfrm>
            <a:off x="6462925" y="428624"/>
            <a:ext cx="4960315" cy="6161438"/>
            <a:chOff x="6462925" y="428624"/>
            <a:chExt cx="4960315" cy="6161438"/>
          </a:xfrm>
        </p:grpSpPr>
        <p:sp>
          <p:nvSpPr>
            <p:cNvPr id="11" name="TextBox 10">
              <a:extLst>
                <a:ext uri="{FF2B5EF4-FFF2-40B4-BE49-F238E27FC236}">
                  <a16:creationId xmlns:a16="http://schemas.microsoft.com/office/drawing/2014/main" id="{CBA027B0-6C80-43C1-AFDA-A6378C6B6B38}"/>
                </a:ext>
              </a:extLst>
            </p:cNvPr>
            <p:cNvSpPr txBox="1"/>
            <p:nvPr/>
          </p:nvSpPr>
          <p:spPr>
            <a:xfrm>
              <a:off x="6462925" y="5943731"/>
              <a:ext cx="4932310" cy="646331"/>
            </a:xfrm>
            <a:prstGeom prst="rect">
              <a:avLst/>
            </a:prstGeom>
            <a:noFill/>
          </p:spPr>
          <p:txBody>
            <a:bodyPr wrap="square" rtlCol="0">
              <a:spAutoFit/>
            </a:bodyPr>
            <a:lstStyle/>
            <a:p>
              <a:r>
                <a:rPr lang="en-IN" b="1" dirty="0">
                  <a:solidFill>
                    <a:schemeClr val="bg1"/>
                  </a:solidFill>
                  <a:latin typeface="Arial" panose="020B0604020202020204" pitchFamily="34" charset="0"/>
                  <a:cs typeface="Arial" panose="020B0604020202020204" pitchFamily="34" charset="0"/>
                </a:rPr>
                <a:t>Effect of Epoch on Loss in ANN for LAI for Input VH and VV.</a:t>
              </a:r>
              <a:endParaRPr lang="en-IN" dirty="0">
                <a:solidFill>
                  <a:schemeClr val="bg1"/>
                </a:solidFill>
                <a:latin typeface="Arial" panose="020B0604020202020204" pitchFamily="34" charset="0"/>
                <a:cs typeface="Arial" panose="020B0604020202020204" pitchFamily="34" charset="0"/>
              </a:endParaRPr>
            </a:p>
          </p:txBody>
        </p:sp>
        <p:pic>
          <p:nvPicPr>
            <p:cNvPr id="2052" name="Picture 4">
              <a:extLst>
                <a:ext uri="{FF2B5EF4-FFF2-40B4-BE49-F238E27FC236}">
                  <a16:creationId xmlns:a16="http://schemas.microsoft.com/office/drawing/2014/main" id="{1C6C075A-085E-48A9-9297-7A7A7648AE9C}"/>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90930" y="428624"/>
              <a:ext cx="4932310" cy="533770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2620318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E3E3E3C-5EE8-4F6D-BF5D-FFC8F951B15B}"/>
              </a:ext>
            </a:extLst>
          </p:cNvPr>
          <p:cNvSpPr/>
          <p:nvPr/>
        </p:nvSpPr>
        <p:spPr>
          <a:xfrm>
            <a:off x="386080" y="121740"/>
            <a:ext cx="11419840" cy="6614520"/>
          </a:xfrm>
          <a:prstGeom prst="rect">
            <a:avLst/>
          </a:prstGeom>
          <a:gradFill>
            <a:gsLst>
              <a:gs pos="0">
                <a:schemeClr val="accent2">
                  <a:lumMod val="55000"/>
                  <a:alpha val="2100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F06E6D00-88AC-4F2C-858E-D59A5FDA2363}"/>
              </a:ext>
            </a:extLst>
          </p:cNvPr>
          <p:cNvSpPr txBox="1"/>
          <p:nvPr/>
        </p:nvSpPr>
        <p:spPr>
          <a:xfrm>
            <a:off x="560404" y="121740"/>
            <a:ext cx="8676640" cy="646331"/>
          </a:xfrm>
          <a:prstGeom prst="rect">
            <a:avLst/>
          </a:prstGeom>
          <a:noFill/>
        </p:spPr>
        <p:txBody>
          <a:bodyPr wrap="square" rtlCol="0">
            <a:spAutoFit/>
          </a:bodyPr>
          <a:lstStyle/>
          <a:p>
            <a:r>
              <a:rPr lang="en-IN" sz="3600" dirty="0">
                <a:solidFill>
                  <a:schemeClr val="bg1"/>
                </a:solidFill>
                <a:latin typeface="Arial" panose="020B0604020202020204" pitchFamily="34" charset="0"/>
                <a:cs typeface="Arial" panose="020B0604020202020204" pitchFamily="34" charset="0"/>
              </a:rPr>
              <a:t>Machine Learning Result Plots</a:t>
            </a:r>
          </a:p>
        </p:txBody>
      </p:sp>
      <p:pic>
        <p:nvPicPr>
          <p:cNvPr id="5" name="Picture 4">
            <a:extLst>
              <a:ext uri="{FF2B5EF4-FFF2-40B4-BE49-F238E27FC236}">
                <a16:creationId xmlns:a16="http://schemas.microsoft.com/office/drawing/2014/main" id="{F89B91DA-FA7D-4816-BF04-A34A29AD62F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28941" y="813637"/>
            <a:ext cx="4580356" cy="2751538"/>
          </a:xfrm>
          <a:prstGeom prst="rect">
            <a:avLst/>
          </a:prstGeom>
          <a:ln>
            <a:solidFill>
              <a:schemeClr val="accent2">
                <a:lumMod val="50000"/>
              </a:schemeClr>
            </a:solidFill>
          </a:ln>
          <a:effectLst>
            <a:outerShdw blurRad="50800" dist="38100" dir="10800000" algn="r" rotWithShape="0">
              <a:prstClr val="black">
                <a:alpha val="40000"/>
              </a:prstClr>
            </a:outerShdw>
          </a:effectLst>
        </p:spPr>
      </p:pic>
      <p:pic>
        <p:nvPicPr>
          <p:cNvPr id="8" name="Picture 7">
            <a:extLst>
              <a:ext uri="{FF2B5EF4-FFF2-40B4-BE49-F238E27FC236}">
                <a16:creationId xmlns:a16="http://schemas.microsoft.com/office/drawing/2014/main" id="{17ACB501-59F3-420A-B7F4-AD82B3D0175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28941" y="3698240"/>
            <a:ext cx="4580357" cy="2751539"/>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11" name="Picture 10">
            <a:extLst>
              <a:ext uri="{FF2B5EF4-FFF2-40B4-BE49-F238E27FC236}">
                <a16:creationId xmlns:a16="http://schemas.microsoft.com/office/drawing/2014/main" id="{CCDDFD13-7469-4B89-8AC6-8CF704EEEE0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450096" y="818535"/>
            <a:ext cx="4564050" cy="2741742"/>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14" name="Picture 13">
            <a:extLst>
              <a:ext uri="{FF2B5EF4-FFF2-40B4-BE49-F238E27FC236}">
                <a16:creationId xmlns:a16="http://schemas.microsoft.com/office/drawing/2014/main" id="{38026493-F4DD-4801-A5DC-EC72F2FDFE27}"/>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50096" y="3688301"/>
            <a:ext cx="4580357" cy="2748768"/>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15" name="Picture 14">
            <a:extLst>
              <a:ext uri="{FF2B5EF4-FFF2-40B4-BE49-F238E27FC236}">
                <a16:creationId xmlns:a16="http://schemas.microsoft.com/office/drawing/2014/main" id="{94792CB2-4949-48FF-988B-190823A476AB}"/>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887877" y="-4161140"/>
            <a:ext cx="5464587" cy="3863210"/>
          </a:xfrm>
          <a:prstGeom prst="rect">
            <a:avLst/>
          </a:prstGeom>
          <a:ln>
            <a:solidFill>
              <a:srgbClr val="C00000"/>
            </a:solidFill>
          </a:ln>
        </p:spPr>
      </p:pic>
      <p:pic>
        <p:nvPicPr>
          <p:cNvPr id="16" name="Picture 15">
            <a:extLst>
              <a:ext uri="{FF2B5EF4-FFF2-40B4-BE49-F238E27FC236}">
                <a16:creationId xmlns:a16="http://schemas.microsoft.com/office/drawing/2014/main" id="{2AB68C5B-2E74-4374-9837-AE35E5D80C57}"/>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35814" y="7155930"/>
            <a:ext cx="5503116" cy="3917781"/>
          </a:xfrm>
          <a:prstGeom prst="rect">
            <a:avLst/>
          </a:prstGeom>
          <a:ln>
            <a:solidFill>
              <a:schemeClr val="accent6">
                <a:lumMod val="75000"/>
              </a:schemeClr>
            </a:solidFill>
          </a:ln>
        </p:spPr>
      </p:pic>
      <p:grpSp>
        <p:nvGrpSpPr>
          <p:cNvPr id="17" name="Group 16">
            <a:extLst>
              <a:ext uri="{FF2B5EF4-FFF2-40B4-BE49-F238E27FC236}">
                <a16:creationId xmlns:a16="http://schemas.microsoft.com/office/drawing/2014/main" id="{556F6F25-E97F-44F5-AA54-DCEF448AEDB9}"/>
              </a:ext>
            </a:extLst>
          </p:cNvPr>
          <p:cNvGrpSpPr/>
          <p:nvPr/>
        </p:nvGrpSpPr>
        <p:grpSpPr>
          <a:xfrm>
            <a:off x="513833" y="7200854"/>
            <a:ext cx="5199819" cy="6151167"/>
            <a:chOff x="691816" y="428625"/>
            <a:chExt cx="5199819" cy="6151167"/>
          </a:xfrm>
        </p:grpSpPr>
        <p:sp>
          <p:nvSpPr>
            <p:cNvPr id="18" name="TextBox 17">
              <a:extLst>
                <a:ext uri="{FF2B5EF4-FFF2-40B4-BE49-F238E27FC236}">
                  <a16:creationId xmlns:a16="http://schemas.microsoft.com/office/drawing/2014/main" id="{D5FF13B9-CA61-44CC-B9D2-F3BD46834D15}"/>
                </a:ext>
              </a:extLst>
            </p:cNvPr>
            <p:cNvSpPr txBox="1"/>
            <p:nvPr/>
          </p:nvSpPr>
          <p:spPr>
            <a:xfrm>
              <a:off x="796765" y="5933461"/>
              <a:ext cx="5094870" cy="646331"/>
            </a:xfrm>
            <a:prstGeom prst="rect">
              <a:avLst/>
            </a:prstGeom>
            <a:noFill/>
          </p:spPr>
          <p:txBody>
            <a:bodyPr wrap="square" rtlCol="0">
              <a:spAutoFit/>
            </a:bodyPr>
            <a:lstStyle/>
            <a:p>
              <a:r>
                <a:rPr lang="en-IN" b="1" dirty="0">
                  <a:solidFill>
                    <a:schemeClr val="bg1"/>
                  </a:solidFill>
                  <a:latin typeface="Georgia" panose="02040502050405020303" pitchFamily="18" charset="0"/>
                </a:rPr>
                <a:t>Effect of Epoch on Loss in ANN for DBH for Input VH and Canopy Circumference.</a:t>
              </a:r>
            </a:p>
          </p:txBody>
        </p:sp>
        <p:pic>
          <p:nvPicPr>
            <p:cNvPr id="19" name="Picture 2">
              <a:extLst>
                <a:ext uri="{FF2B5EF4-FFF2-40B4-BE49-F238E27FC236}">
                  <a16:creationId xmlns:a16="http://schemas.microsoft.com/office/drawing/2014/main" id="{A8EB612A-1305-436B-A3E5-2EF563A4738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91816" y="428625"/>
              <a:ext cx="5009256" cy="533079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a:extLst>
              <a:ext uri="{FF2B5EF4-FFF2-40B4-BE49-F238E27FC236}">
                <a16:creationId xmlns:a16="http://schemas.microsoft.com/office/drawing/2014/main" id="{5942796A-EB46-4AC7-B8B6-B6C68FD81AA3}"/>
              </a:ext>
            </a:extLst>
          </p:cNvPr>
          <p:cNvGrpSpPr/>
          <p:nvPr/>
        </p:nvGrpSpPr>
        <p:grpSpPr>
          <a:xfrm>
            <a:off x="5917678" y="-6740150"/>
            <a:ext cx="4960315" cy="6161438"/>
            <a:chOff x="6462925" y="428624"/>
            <a:chExt cx="4960315" cy="6161438"/>
          </a:xfrm>
        </p:grpSpPr>
        <p:sp>
          <p:nvSpPr>
            <p:cNvPr id="21" name="TextBox 20">
              <a:extLst>
                <a:ext uri="{FF2B5EF4-FFF2-40B4-BE49-F238E27FC236}">
                  <a16:creationId xmlns:a16="http://schemas.microsoft.com/office/drawing/2014/main" id="{5F438983-B5DE-41AC-B301-E78C78054459}"/>
                </a:ext>
              </a:extLst>
            </p:cNvPr>
            <p:cNvSpPr txBox="1"/>
            <p:nvPr/>
          </p:nvSpPr>
          <p:spPr>
            <a:xfrm>
              <a:off x="6462925" y="5943731"/>
              <a:ext cx="4932310" cy="646331"/>
            </a:xfrm>
            <a:prstGeom prst="rect">
              <a:avLst/>
            </a:prstGeom>
            <a:noFill/>
          </p:spPr>
          <p:txBody>
            <a:bodyPr wrap="square" rtlCol="0">
              <a:spAutoFit/>
            </a:bodyPr>
            <a:lstStyle/>
            <a:p>
              <a:r>
                <a:rPr lang="en-IN" b="1" dirty="0">
                  <a:solidFill>
                    <a:schemeClr val="bg1"/>
                  </a:solidFill>
                  <a:latin typeface="Georgia" panose="02040502050405020303" pitchFamily="18" charset="0"/>
                </a:rPr>
                <a:t>Effect of Epoch on Loss in ANN for LAI for Input VH and VV.</a:t>
              </a:r>
              <a:endParaRPr lang="en-IN" dirty="0">
                <a:solidFill>
                  <a:schemeClr val="bg1"/>
                </a:solidFill>
                <a:latin typeface="Georgia" panose="02040502050405020303" pitchFamily="18" charset="0"/>
              </a:endParaRPr>
            </a:p>
          </p:txBody>
        </p:sp>
        <p:pic>
          <p:nvPicPr>
            <p:cNvPr id="22" name="Picture 4">
              <a:extLst>
                <a:ext uri="{FF2B5EF4-FFF2-40B4-BE49-F238E27FC236}">
                  <a16:creationId xmlns:a16="http://schemas.microsoft.com/office/drawing/2014/main" id="{E9F88E1A-CD61-46B7-8FAA-6ADB363B0C2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90930" y="428624"/>
              <a:ext cx="4932310" cy="533770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1698869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031AA9C4-1C19-4D99-A307-95E4A16AA47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33216" y="-4498104"/>
            <a:ext cx="5576696" cy="3901845"/>
          </a:xfrm>
          <a:prstGeom prst="rect">
            <a:avLst/>
          </a:prstGeom>
        </p:spPr>
      </p:pic>
      <p:pic>
        <p:nvPicPr>
          <p:cNvPr id="20" name="Picture 19">
            <a:extLst>
              <a:ext uri="{FF2B5EF4-FFF2-40B4-BE49-F238E27FC236}">
                <a16:creationId xmlns:a16="http://schemas.microsoft.com/office/drawing/2014/main" id="{771C646C-C5B5-4F47-BF13-E9DDCEC4C0D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346094" y="7362884"/>
            <a:ext cx="5536530" cy="3901151"/>
          </a:xfrm>
          <a:prstGeom prst="rect">
            <a:avLst/>
          </a:prstGeom>
        </p:spPr>
      </p:pic>
      <p:sp>
        <p:nvSpPr>
          <p:cNvPr id="3" name="Rectangle 2">
            <a:extLst>
              <a:ext uri="{FF2B5EF4-FFF2-40B4-BE49-F238E27FC236}">
                <a16:creationId xmlns:a16="http://schemas.microsoft.com/office/drawing/2014/main" id="{5E3E3E3C-5EE8-4F6D-BF5D-FFC8F951B15B}"/>
              </a:ext>
            </a:extLst>
          </p:cNvPr>
          <p:cNvSpPr/>
          <p:nvPr/>
        </p:nvSpPr>
        <p:spPr>
          <a:xfrm>
            <a:off x="386080" y="121740"/>
            <a:ext cx="11419840" cy="6614520"/>
          </a:xfrm>
          <a:prstGeom prst="rect">
            <a:avLst/>
          </a:prstGeom>
          <a:gradFill>
            <a:gsLst>
              <a:gs pos="0">
                <a:schemeClr val="accent2">
                  <a:lumMod val="55000"/>
                  <a:alpha val="2100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F06E6D00-88AC-4F2C-858E-D59A5FDA2363}"/>
              </a:ext>
            </a:extLst>
          </p:cNvPr>
          <p:cNvSpPr txBox="1"/>
          <p:nvPr/>
        </p:nvSpPr>
        <p:spPr>
          <a:xfrm>
            <a:off x="611204" y="238642"/>
            <a:ext cx="8676640" cy="461665"/>
          </a:xfrm>
          <a:prstGeom prst="rect">
            <a:avLst/>
          </a:prstGeom>
          <a:noFill/>
        </p:spPr>
        <p:txBody>
          <a:bodyPr wrap="square" rtlCol="0">
            <a:spAutoFit/>
          </a:bodyPr>
          <a:lstStyle/>
          <a:p>
            <a:r>
              <a:rPr lang="en-IN" sz="2400" b="1" dirty="0">
                <a:solidFill>
                  <a:schemeClr val="bg1"/>
                </a:solidFill>
                <a:latin typeface="Arial" panose="020B0604020202020204" pitchFamily="34" charset="0"/>
                <a:cs typeface="Arial" panose="020B0604020202020204" pitchFamily="34" charset="0"/>
              </a:rPr>
              <a:t>FINAL MAPS GENERATED USING PREDICTED VALUES:</a:t>
            </a:r>
          </a:p>
        </p:txBody>
      </p:sp>
      <p:pic>
        <p:nvPicPr>
          <p:cNvPr id="4" name="Picture 3">
            <a:extLst>
              <a:ext uri="{FF2B5EF4-FFF2-40B4-BE49-F238E27FC236}">
                <a16:creationId xmlns:a16="http://schemas.microsoft.com/office/drawing/2014/main" id="{2B907E6C-5A78-4B17-9010-C325FC47B124}"/>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23878" y="1595082"/>
            <a:ext cx="5503116" cy="3917781"/>
          </a:xfrm>
          <a:prstGeom prst="rect">
            <a:avLst/>
          </a:prstGeom>
          <a:ln>
            <a:solidFill>
              <a:schemeClr val="accent6">
                <a:lumMod val="75000"/>
              </a:schemeClr>
            </a:solidFill>
          </a:ln>
        </p:spPr>
      </p:pic>
      <p:pic>
        <p:nvPicPr>
          <p:cNvPr id="9" name="Picture 8">
            <a:extLst>
              <a:ext uri="{FF2B5EF4-FFF2-40B4-BE49-F238E27FC236}">
                <a16:creationId xmlns:a16="http://schemas.microsoft.com/office/drawing/2014/main" id="{377CA3BB-252F-4180-8AA6-32D5B09EA05E}"/>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203535" y="1595082"/>
            <a:ext cx="5464587" cy="3863210"/>
          </a:xfrm>
          <a:prstGeom prst="rect">
            <a:avLst/>
          </a:prstGeom>
          <a:ln>
            <a:solidFill>
              <a:srgbClr val="C00000"/>
            </a:solidFill>
          </a:ln>
        </p:spPr>
      </p:pic>
      <p:pic>
        <p:nvPicPr>
          <p:cNvPr id="15" name="Picture 14">
            <a:extLst>
              <a:ext uri="{FF2B5EF4-FFF2-40B4-BE49-F238E27FC236}">
                <a16:creationId xmlns:a16="http://schemas.microsoft.com/office/drawing/2014/main" id="{F3472DE5-28D2-4E1C-8A37-15AE38ED0DE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930541" y="-5914213"/>
            <a:ext cx="4580356" cy="2751538"/>
          </a:xfrm>
          <a:prstGeom prst="rect">
            <a:avLst/>
          </a:prstGeom>
          <a:ln>
            <a:solidFill>
              <a:schemeClr val="accent2">
                <a:lumMod val="50000"/>
              </a:schemeClr>
            </a:solidFill>
          </a:ln>
          <a:effectLst>
            <a:outerShdw blurRad="50800" dist="38100" dir="10800000" algn="r" rotWithShape="0">
              <a:prstClr val="black">
                <a:alpha val="40000"/>
              </a:prstClr>
            </a:outerShdw>
          </a:effectLst>
        </p:spPr>
      </p:pic>
      <p:pic>
        <p:nvPicPr>
          <p:cNvPr id="16" name="Picture 15">
            <a:extLst>
              <a:ext uri="{FF2B5EF4-FFF2-40B4-BE49-F238E27FC236}">
                <a16:creationId xmlns:a16="http://schemas.microsoft.com/office/drawing/2014/main" id="{40E103B0-7590-4DD5-932D-4C5734D6C2D8}"/>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930541" y="-3029610"/>
            <a:ext cx="4580357" cy="2751539"/>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17" name="Picture 16">
            <a:extLst>
              <a:ext uri="{FF2B5EF4-FFF2-40B4-BE49-F238E27FC236}">
                <a16:creationId xmlns:a16="http://schemas.microsoft.com/office/drawing/2014/main" id="{E03DBD1A-3A63-46D9-8E8F-B6AF13BAAA4A}"/>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6832334" y="7233175"/>
            <a:ext cx="4564050" cy="2741742"/>
          </a:xfrm>
          <a:prstGeom prst="rect">
            <a:avLst/>
          </a:prstGeom>
          <a:ln>
            <a:solidFill>
              <a:schemeClr val="accent2">
                <a:lumMod val="50000"/>
              </a:schemeClr>
            </a:solidFill>
          </a:ln>
          <a:effectLst>
            <a:outerShdw blurRad="63500" sx="102000" sy="102000" algn="ctr" rotWithShape="0">
              <a:prstClr val="black">
                <a:alpha val="40000"/>
              </a:prstClr>
            </a:outerShdw>
          </a:effectLst>
        </p:spPr>
      </p:pic>
      <p:pic>
        <p:nvPicPr>
          <p:cNvPr id="18" name="Picture 17">
            <a:extLst>
              <a:ext uri="{FF2B5EF4-FFF2-40B4-BE49-F238E27FC236}">
                <a16:creationId xmlns:a16="http://schemas.microsoft.com/office/drawing/2014/main" id="{B8F4DD8B-8C02-41E7-94D1-7C2CE8F3D9D1}"/>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6832334" y="10102941"/>
            <a:ext cx="4580357" cy="2748768"/>
          </a:xfrm>
          <a:prstGeom prst="rect">
            <a:avLst/>
          </a:prstGeom>
          <a:ln>
            <a:solidFill>
              <a:schemeClr val="accent2">
                <a:lumMod val="50000"/>
              </a:schemeClr>
            </a:solidFill>
          </a:ln>
          <a:effectLst>
            <a:outerShdw blurRad="63500" sx="102000" sy="102000" algn="ctr" rotWithShape="0">
              <a:prstClr val="black">
                <a:alpha val="40000"/>
              </a:prstClr>
            </a:outerShdw>
          </a:effectLst>
        </p:spPr>
      </p:pic>
      <p:sp>
        <p:nvSpPr>
          <p:cNvPr id="2" name="TextBox 1">
            <a:extLst>
              <a:ext uri="{FF2B5EF4-FFF2-40B4-BE49-F238E27FC236}">
                <a16:creationId xmlns:a16="http://schemas.microsoft.com/office/drawing/2014/main" id="{D72F20B8-FB1E-4798-984A-D75F6B7023A1}"/>
              </a:ext>
            </a:extLst>
          </p:cNvPr>
          <p:cNvSpPr txBox="1"/>
          <p:nvPr/>
        </p:nvSpPr>
        <p:spPr>
          <a:xfrm>
            <a:off x="523878" y="5698156"/>
            <a:ext cx="5463036" cy="830997"/>
          </a:xfrm>
          <a:prstGeom prst="rect">
            <a:avLst/>
          </a:prstGeom>
          <a:noFill/>
        </p:spPr>
        <p:txBody>
          <a:bodyPr wrap="square" rtlCol="0">
            <a:spAutoFit/>
          </a:bodyPr>
          <a:lstStyle/>
          <a:p>
            <a:r>
              <a:rPr lang="en-IN" sz="2400" b="1" dirty="0">
                <a:solidFill>
                  <a:schemeClr val="bg1"/>
                </a:solidFill>
              </a:rPr>
              <a:t>LAI VALUES FOR MANGO ORCHARDS IN SIYANA</a:t>
            </a:r>
          </a:p>
        </p:txBody>
      </p:sp>
      <p:sp>
        <p:nvSpPr>
          <p:cNvPr id="13" name="TextBox 12">
            <a:extLst>
              <a:ext uri="{FF2B5EF4-FFF2-40B4-BE49-F238E27FC236}">
                <a16:creationId xmlns:a16="http://schemas.microsoft.com/office/drawing/2014/main" id="{9353C47E-CF48-49D9-B01E-B33CC937A768}"/>
              </a:ext>
            </a:extLst>
          </p:cNvPr>
          <p:cNvSpPr txBox="1"/>
          <p:nvPr/>
        </p:nvSpPr>
        <p:spPr>
          <a:xfrm>
            <a:off x="6346094" y="5698155"/>
            <a:ext cx="5463036" cy="830997"/>
          </a:xfrm>
          <a:prstGeom prst="rect">
            <a:avLst/>
          </a:prstGeom>
          <a:noFill/>
        </p:spPr>
        <p:txBody>
          <a:bodyPr wrap="square" rtlCol="0">
            <a:spAutoFit/>
          </a:bodyPr>
          <a:lstStyle/>
          <a:p>
            <a:r>
              <a:rPr lang="en-IN" sz="2400" b="1" dirty="0">
                <a:solidFill>
                  <a:schemeClr val="bg1"/>
                </a:solidFill>
              </a:rPr>
              <a:t>ORCHARD HEIGHT VALUES FOR MANGO ORCHARDS IN SIYANA</a:t>
            </a:r>
          </a:p>
        </p:txBody>
      </p:sp>
    </p:spTree>
    <p:extLst>
      <p:ext uri="{BB962C8B-B14F-4D97-AF65-F5344CB8AC3E}">
        <p14:creationId xmlns:p14="http://schemas.microsoft.com/office/powerpoint/2010/main" val="4405943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E3E3E3C-5EE8-4F6D-BF5D-FFC8F951B15B}"/>
              </a:ext>
            </a:extLst>
          </p:cNvPr>
          <p:cNvSpPr/>
          <p:nvPr/>
        </p:nvSpPr>
        <p:spPr>
          <a:xfrm>
            <a:off x="386080" y="121740"/>
            <a:ext cx="11419840" cy="6614520"/>
          </a:xfrm>
          <a:prstGeom prst="rect">
            <a:avLst/>
          </a:prstGeom>
          <a:gradFill>
            <a:gsLst>
              <a:gs pos="0">
                <a:schemeClr val="accent2">
                  <a:lumMod val="55000"/>
                  <a:alpha val="2100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F06E6D00-88AC-4F2C-858E-D59A5FDA2363}"/>
              </a:ext>
            </a:extLst>
          </p:cNvPr>
          <p:cNvSpPr txBox="1"/>
          <p:nvPr/>
        </p:nvSpPr>
        <p:spPr>
          <a:xfrm>
            <a:off x="611204" y="238642"/>
            <a:ext cx="8676640" cy="461665"/>
          </a:xfrm>
          <a:prstGeom prst="rect">
            <a:avLst/>
          </a:prstGeom>
          <a:noFill/>
        </p:spPr>
        <p:txBody>
          <a:bodyPr wrap="square" rtlCol="0">
            <a:spAutoFit/>
          </a:bodyPr>
          <a:lstStyle/>
          <a:p>
            <a:r>
              <a:rPr lang="en-IN" sz="2400" b="1" dirty="0">
                <a:solidFill>
                  <a:schemeClr val="bg1"/>
                </a:solidFill>
                <a:latin typeface="Arial" panose="020B0604020202020204" pitchFamily="34" charset="0"/>
                <a:cs typeface="Arial" panose="020B0604020202020204" pitchFamily="34" charset="0"/>
              </a:rPr>
              <a:t>FINAL MAPS GENERATED USING PREDICTED VALUES:</a:t>
            </a:r>
          </a:p>
        </p:txBody>
      </p:sp>
      <p:pic>
        <p:nvPicPr>
          <p:cNvPr id="10" name="Picture 9">
            <a:extLst>
              <a:ext uri="{FF2B5EF4-FFF2-40B4-BE49-F238E27FC236}">
                <a16:creationId xmlns:a16="http://schemas.microsoft.com/office/drawing/2014/main" id="{CDC50B46-2FA4-49B1-A260-ECD77DD1A7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099" y="7265565"/>
            <a:ext cx="5517901" cy="3917781"/>
          </a:xfrm>
          <a:prstGeom prst="rect">
            <a:avLst/>
          </a:prstGeom>
          <a:ln>
            <a:solidFill>
              <a:schemeClr val="accent6">
                <a:lumMod val="75000"/>
              </a:schemeClr>
            </a:solidFill>
          </a:ln>
        </p:spPr>
      </p:pic>
      <p:pic>
        <p:nvPicPr>
          <p:cNvPr id="12" name="Picture 11">
            <a:extLst>
              <a:ext uri="{FF2B5EF4-FFF2-40B4-BE49-F238E27FC236}">
                <a16:creationId xmlns:a16="http://schemas.microsoft.com/office/drawing/2014/main" id="{7E7217C6-A2E6-4F93-8829-52332ECD00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4112241"/>
            <a:ext cx="5480036" cy="3885583"/>
          </a:xfrm>
          <a:prstGeom prst="rect">
            <a:avLst/>
          </a:prstGeom>
          <a:ln>
            <a:solidFill>
              <a:srgbClr val="C00000"/>
            </a:solidFill>
          </a:ln>
        </p:spPr>
      </p:pic>
      <p:pic>
        <p:nvPicPr>
          <p:cNvPr id="7" name="Picture 6">
            <a:extLst>
              <a:ext uri="{FF2B5EF4-FFF2-40B4-BE49-F238E27FC236}">
                <a16:creationId xmlns:a16="http://schemas.microsoft.com/office/drawing/2014/main" id="{AAD75B7B-075E-43B7-992D-2BB57443CF5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496040" y="1478077"/>
            <a:ext cx="5576696" cy="3901845"/>
          </a:xfrm>
          <a:prstGeom prst="rect">
            <a:avLst/>
          </a:prstGeom>
        </p:spPr>
      </p:pic>
      <p:pic>
        <p:nvPicPr>
          <p:cNvPr id="17" name="Picture 16">
            <a:extLst>
              <a:ext uri="{FF2B5EF4-FFF2-40B4-BE49-F238E27FC236}">
                <a16:creationId xmlns:a16="http://schemas.microsoft.com/office/drawing/2014/main" id="{3F8FBA63-7160-4211-ABAD-7F9EC288C8F1}"/>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182696" y="1478771"/>
            <a:ext cx="5536530" cy="3901151"/>
          </a:xfrm>
          <a:prstGeom prst="rect">
            <a:avLst/>
          </a:prstGeom>
        </p:spPr>
      </p:pic>
      <p:pic>
        <p:nvPicPr>
          <p:cNvPr id="8" name="Picture 7">
            <a:extLst>
              <a:ext uri="{FF2B5EF4-FFF2-40B4-BE49-F238E27FC236}">
                <a16:creationId xmlns:a16="http://schemas.microsoft.com/office/drawing/2014/main" id="{2D54FD1C-A119-4FE1-BE35-17F9C71A4903}"/>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5887877" y="-4161140"/>
            <a:ext cx="5464587" cy="3863210"/>
          </a:xfrm>
          <a:prstGeom prst="rect">
            <a:avLst/>
          </a:prstGeom>
          <a:ln>
            <a:solidFill>
              <a:srgbClr val="C00000"/>
            </a:solidFill>
          </a:ln>
        </p:spPr>
      </p:pic>
      <p:pic>
        <p:nvPicPr>
          <p:cNvPr id="9" name="Picture 8">
            <a:extLst>
              <a:ext uri="{FF2B5EF4-FFF2-40B4-BE49-F238E27FC236}">
                <a16:creationId xmlns:a16="http://schemas.microsoft.com/office/drawing/2014/main" id="{ACC39F7C-AFD1-42CD-8E2E-C4CD311BA19E}"/>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35814" y="7155930"/>
            <a:ext cx="5503116" cy="3917781"/>
          </a:xfrm>
          <a:prstGeom prst="rect">
            <a:avLst/>
          </a:prstGeom>
          <a:ln>
            <a:solidFill>
              <a:schemeClr val="accent6">
                <a:lumMod val="75000"/>
              </a:schemeClr>
            </a:solidFill>
          </a:ln>
        </p:spPr>
      </p:pic>
      <p:sp>
        <p:nvSpPr>
          <p:cNvPr id="11" name="TextBox 10">
            <a:extLst>
              <a:ext uri="{FF2B5EF4-FFF2-40B4-BE49-F238E27FC236}">
                <a16:creationId xmlns:a16="http://schemas.microsoft.com/office/drawing/2014/main" id="{21C3697E-4349-4268-907E-490A8E2CA2BC}"/>
              </a:ext>
            </a:extLst>
          </p:cNvPr>
          <p:cNvSpPr txBox="1"/>
          <p:nvPr/>
        </p:nvSpPr>
        <p:spPr>
          <a:xfrm>
            <a:off x="523878" y="5698156"/>
            <a:ext cx="5463036" cy="830997"/>
          </a:xfrm>
          <a:prstGeom prst="rect">
            <a:avLst/>
          </a:prstGeom>
          <a:noFill/>
        </p:spPr>
        <p:txBody>
          <a:bodyPr wrap="square" rtlCol="0">
            <a:spAutoFit/>
          </a:bodyPr>
          <a:lstStyle/>
          <a:p>
            <a:r>
              <a:rPr lang="en-IN" sz="2400" b="1" dirty="0">
                <a:solidFill>
                  <a:schemeClr val="bg1"/>
                </a:solidFill>
              </a:rPr>
              <a:t>DBH VALUES FOR MANGO ORCHARDS IN SIYANA</a:t>
            </a:r>
          </a:p>
        </p:txBody>
      </p:sp>
      <p:sp>
        <p:nvSpPr>
          <p:cNvPr id="13" name="TextBox 12">
            <a:extLst>
              <a:ext uri="{FF2B5EF4-FFF2-40B4-BE49-F238E27FC236}">
                <a16:creationId xmlns:a16="http://schemas.microsoft.com/office/drawing/2014/main" id="{F2998FD9-84CB-4066-9F83-881C74FC5D11}"/>
              </a:ext>
            </a:extLst>
          </p:cNvPr>
          <p:cNvSpPr txBox="1"/>
          <p:nvPr/>
        </p:nvSpPr>
        <p:spPr>
          <a:xfrm>
            <a:off x="6182696" y="5675752"/>
            <a:ext cx="5463036" cy="830997"/>
          </a:xfrm>
          <a:prstGeom prst="rect">
            <a:avLst/>
          </a:prstGeom>
          <a:noFill/>
        </p:spPr>
        <p:txBody>
          <a:bodyPr wrap="square" rtlCol="0">
            <a:spAutoFit/>
          </a:bodyPr>
          <a:lstStyle/>
          <a:p>
            <a:r>
              <a:rPr lang="en-IN" sz="2400" b="1" dirty="0">
                <a:solidFill>
                  <a:schemeClr val="bg1"/>
                </a:solidFill>
              </a:rPr>
              <a:t>CANOPY CIRCUMFERENCE VALUES FOR MANGO ORCHARDS IN SIYANA</a:t>
            </a:r>
          </a:p>
        </p:txBody>
      </p:sp>
    </p:spTree>
    <p:extLst>
      <p:ext uri="{BB962C8B-B14F-4D97-AF65-F5344CB8AC3E}">
        <p14:creationId xmlns:p14="http://schemas.microsoft.com/office/powerpoint/2010/main" val="7834123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24FA096-7776-45F1-9752-40144713415B}"/>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3000"/>
                    </a14:imgEffect>
                    <a14:imgEffect>
                      <a14:brightnessContrast bright="-26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BBC0005F-70A9-459C-91AD-1555A8CB261E}"/>
              </a:ext>
            </a:extLst>
          </p:cNvPr>
          <p:cNvSpPr txBox="1"/>
          <p:nvPr/>
        </p:nvSpPr>
        <p:spPr>
          <a:xfrm>
            <a:off x="470568" y="1581424"/>
            <a:ext cx="11088303" cy="4216539"/>
          </a:xfrm>
          <a:prstGeom prst="rect">
            <a:avLst/>
          </a:prstGeom>
          <a:noFill/>
        </p:spPr>
        <p:txBody>
          <a:bodyPr wrap="square" rtlCol="0">
            <a:spAutoFit/>
          </a:bodyPr>
          <a:lstStyle/>
          <a:p>
            <a:r>
              <a:rPr lang="en-IN" sz="3600" b="1" dirty="0">
                <a:solidFill>
                  <a:schemeClr val="bg1"/>
                </a:solidFill>
                <a:latin typeface="Arial" panose="020B0604020202020204" pitchFamily="34" charset="0"/>
                <a:cs typeface="Arial" panose="020B0604020202020204" pitchFamily="34" charset="0"/>
              </a:rPr>
              <a:t>CONCLUSION:</a:t>
            </a:r>
          </a:p>
          <a:p>
            <a:endParaRPr lang="en-IN" sz="2800" b="1" dirty="0">
              <a:solidFill>
                <a:schemeClr val="bg1"/>
              </a:solidFill>
              <a:latin typeface="Arial" panose="020B0604020202020204" pitchFamily="34" charset="0"/>
              <a:cs typeface="Arial" panose="020B0604020202020204" pitchFamily="34" charset="0"/>
            </a:endParaRPr>
          </a:p>
          <a:p>
            <a:pPr marL="457200" indent="-457200">
              <a:buFontTx/>
              <a:buChar char="-"/>
            </a:pPr>
            <a:r>
              <a:rPr lang="en-IN" sz="2800" dirty="0">
                <a:solidFill>
                  <a:schemeClr val="bg1"/>
                </a:solidFill>
                <a:latin typeface="Arial" panose="020B0604020202020204" pitchFamily="34" charset="0"/>
                <a:cs typeface="Arial" panose="020B0604020202020204" pitchFamily="34" charset="0"/>
              </a:rPr>
              <a:t>SAR data derived parameter/indices are much more efficient in estimating the biophysical Parameters.</a:t>
            </a:r>
          </a:p>
          <a:p>
            <a:pPr marL="457200" indent="-457200">
              <a:buFontTx/>
              <a:buChar char="-"/>
            </a:pPr>
            <a:endParaRPr lang="en-IN" sz="3600" b="1" dirty="0">
              <a:solidFill>
                <a:schemeClr val="bg1"/>
              </a:solidFill>
              <a:latin typeface="Arial" panose="020B0604020202020204" pitchFamily="34" charset="0"/>
              <a:cs typeface="Arial" panose="020B0604020202020204" pitchFamily="34" charset="0"/>
            </a:endParaRPr>
          </a:p>
          <a:p>
            <a:pPr marL="457200" indent="-457200">
              <a:buFontTx/>
              <a:buChar char="-"/>
            </a:pPr>
            <a:r>
              <a:rPr lang="en-IN" sz="2800" dirty="0">
                <a:solidFill>
                  <a:schemeClr val="bg1"/>
                </a:solidFill>
                <a:latin typeface="Arial" panose="020B0604020202020204" pitchFamily="34" charset="0"/>
                <a:cs typeface="Arial" panose="020B0604020202020204" pitchFamily="34" charset="0"/>
              </a:rPr>
              <a:t>SAR derived parameter/indices combined with ML techniques surpasses traditional regression models.</a:t>
            </a:r>
          </a:p>
          <a:p>
            <a:endParaRPr lang="en-IN" sz="2800" dirty="0">
              <a:solidFill>
                <a:schemeClr val="bg1"/>
              </a:solidFill>
              <a:latin typeface="Arial" panose="020B0604020202020204" pitchFamily="34" charset="0"/>
              <a:cs typeface="Arial" panose="020B0604020202020204" pitchFamily="34" charset="0"/>
            </a:endParaRPr>
          </a:p>
          <a:p>
            <a:endParaRPr lang="en-IN" sz="2800" dirty="0">
              <a:solidFill>
                <a:schemeClr val="bg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2812A097-CB26-488F-A9C6-0D7185FAE914}"/>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33216" y="-4498104"/>
            <a:ext cx="5576696" cy="3901845"/>
          </a:xfrm>
          <a:prstGeom prst="rect">
            <a:avLst/>
          </a:prstGeom>
        </p:spPr>
      </p:pic>
      <p:pic>
        <p:nvPicPr>
          <p:cNvPr id="5" name="Picture 4">
            <a:extLst>
              <a:ext uri="{FF2B5EF4-FFF2-40B4-BE49-F238E27FC236}">
                <a16:creationId xmlns:a16="http://schemas.microsoft.com/office/drawing/2014/main" id="{59F853CB-43DC-42E4-B909-86B59D27DD45}"/>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346094" y="7362884"/>
            <a:ext cx="5536530" cy="3901151"/>
          </a:xfrm>
          <a:prstGeom prst="rect">
            <a:avLst/>
          </a:prstGeom>
        </p:spPr>
      </p:pic>
    </p:spTree>
    <p:extLst>
      <p:ext uri="{BB962C8B-B14F-4D97-AF65-F5344CB8AC3E}">
        <p14:creationId xmlns:p14="http://schemas.microsoft.com/office/powerpoint/2010/main" val="19869442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64160A9-E641-488A-9DE0-9D62F6382067}"/>
              </a:ext>
            </a:extLst>
          </p:cNvPr>
          <p:cNvSpPr/>
          <p:nvPr/>
        </p:nvSpPr>
        <p:spPr>
          <a:xfrm>
            <a:off x="1681480" y="2936240"/>
            <a:ext cx="8829040" cy="1938992"/>
          </a:xfrm>
          <a:prstGeom prst="rect">
            <a:avLst/>
          </a:prstGeom>
          <a:noFill/>
        </p:spPr>
        <p:txBody>
          <a:bodyPr wrap="square" lIns="91440" tIns="45720" rIns="91440" bIns="45720">
            <a:spAutoFit/>
          </a:bodyPr>
          <a:lstStyle/>
          <a:p>
            <a:pPr algn="ctr"/>
            <a:r>
              <a:rPr lang="en-IN" sz="4000" cap="none" spc="0" dirty="0">
                <a:ln w="9525">
                  <a:solidFill>
                    <a:schemeClr val="bg1"/>
                  </a:solidFill>
                  <a:prstDash val="solid"/>
                </a:ln>
                <a:solidFill>
                  <a:schemeClr val="bg1"/>
                </a:solidFill>
                <a:effectLst>
                  <a:outerShdw blurRad="50800" dist="38100" dir="2700000" algn="tl" rotWithShape="0">
                    <a:prstClr val="black">
                      <a:alpha val="40000"/>
                    </a:prstClr>
                  </a:outerShdw>
                </a:effectLst>
                <a:latin typeface="Bernard MT Condensed" panose="02050806060905020404" pitchFamily="18" charset="0"/>
              </a:rPr>
              <a:t>ESTIMATION OF BIOPHYSICAL CHARACTERISTICS USING MICROWAVE DATA AND MACHINE LEARNING</a:t>
            </a:r>
          </a:p>
        </p:txBody>
      </p:sp>
      <p:pic>
        <p:nvPicPr>
          <p:cNvPr id="4" name="Picture 3">
            <a:extLst>
              <a:ext uri="{FF2B5EF4-FFF2-40B4-BE49-F238E27FC236}">
                <a16:creationId xmlns:a16="http://schemas.microsoft.com/office/drawing/2014/main" id="{C41A6893-A6EE-49A7-8474-8CED2DDFAB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 y="0"/>
            <a:ext cx="12190676" cy="6858000"/>
          </a:xfrm>
          <a:prstGeom prst="rect">
            <a:avLst/>
          </a:prstGeom>
        </p:spPr>
      </p:pic>
      <p:pic>
        <p:nvPicPr>
          <p:cNvPr id="5" name="Picture 4">
            <a:extLst>
              <a:ext uri="{FF2B5EF4-FFF2-40B4-BE49-F238E27FC236}">
                <a16:creationId xmlns:a16="http://schemas.microsoft.com/office/drawing/2014/main" id="{63C7A1DC-E965-4734-A6F7-734F25DCB98B}"/>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818" b="97567" l="196" r="96628">
                        <a14:foregroundMark x1="637" y1="48375" x2="14565" y2="56994"/>
                        <a14:foregroundMark x1="14565" y1="56994" x2="26686" y2="50217"/>
                        <a14:foregroundMark x1="26686" y1="50217" x2="40225" y2="52042"/>
                        <a14:foregroundMark x1="40225" y1="52042" x2="47057" y2="46315"/>
                        <a14:foregroundMark x1="49606" y1="45325" x2="53763" y2="47958"/>
                        <a14:foregroundMark x1="53763" y1="47958" x2="61095" y2="47698"/>
                        <a14:foregroundMark x1="61095" y1="47698" x2="51320" y2="65248"/>
                        <a14:foregroundMark x1="51320" y1="65248" x2="59433" y2="68897"/>
                        <a14:foregroundMark x1="59433" y1="68897" x2="51417" y2="89314"/>
                        <a14:foregroundMark x1="51417" y1="89314" x2="36950" y2="85665"/>
                        <a14:foregroundMark x1="36950" y1="85665" x2="11584" y2="94179"/>
                        <a14:foregroundMark x1="11584" y1="94179" x2="6207" y2="85143"/>
                        <a14:foregroundMark x1="6207" y1="85143" x2="929" y2="54735"/>
                        <a14:foregroundMark x1="929" y1="54735" x2="2737" y2="50652"/>
                        <a14:foregroundMark x1="244" y1="50043" x2="16080" y2="50738"/>
                        <a14:foregroundMark x1="16080" y1="50738" x2="29130" y2="61512"/>
                        <a14:foregroundMark x1="29130" y1="61512" x2="21212" y2="88010"/>
                        <a14:foregroundMark x1="21212" y1="88010" x2="3519" y2="85230"/>
                        <a14:foregroundMark x1="3519" y1="85230" x2="2248" y2="81929"/>
                        <a14:foregroundMark x1="2248" y1="81929" x2="2248" y2="81929"/>
                        <a14:foregroundMark x1="10108" y1="46810" x2="27096" y2="45594"/>
                        <a14:foregroundMark x1="35786" y1="46755" x2="43646" y2="77411"/>
                        <a14:foregroundMark x1="43646" y1="77411" x2="33089" y2="94440"/>
                        <a14:foregroundMark x1="33089" y1="94440" x2="9775" y2="95395"/>
                        <a14:foregroundMark x1="9775" y1="95395" x2="1857" y2="70287"/>
                        <a14:foregroundMark x1="1857" y1="70287" x2="3488" y2="48504"/>
                        <a14:foregroundMark x1="36755" y1="50043" x2="44212" y2="46685"/>
                        <a14:foregroundMark x1="81762" y1="42839" x2="84018" y2="43440"/>
                        <a14:foregroundMark x1="81459" y1="42758" x2="81706" y2="42824"/>
                        <a14:foregroundMark x1="84018" y1="43440" x2="89834" y2="43180"/>
                        <a14:foregroundMark x1="89834" y1="43180" x2="94575" y2="43527"/>
                        <a14:foregroundMark x1="94575" y1="43527" x2="99560" y2="43006"/>
                        <a14:foregroundMark x1="99560" y1="43006" x2="76833" y2="93397"/>
                        <a14:foregroundMark x1="76833" y1="93397" x2="53519" y2="95743"/>
                        <a14:foregroundMark x1="53519" y1="95743" x2="36022" y2="69244"/>
                        <a14:foregroundMark x1="36022" y1="69244" x2="36657" y2="50043"/>
                        <a14:foregroundMark x1="80086" y1="41521" x2="90811" y2="40400"/>
                        <a14:foregroundMark x1="59889" y1="43633" x2="72762" y2="42287"/>
                        <a14:foregroundMark x1="52179" y1="44439" x2="56745" y2="43962"/>
                        <a14:foregroundMark x1="90811" y1="40400" x2="91660" y2="35260"/>
                        <a14:foregroundMark x1="97253" y1="35449" x2="96628" y2="41268"/>
                        <a14:foregroundMark x1="96628" y1="41268" x2="89492" y2="52911"/>
                        <a14:foregroundMark x1="89492" y1="52911" x2="66031" y2="60904"/>
                        <a14:foregroundMark x1="66031" y1="60904" x2="41349" y2="55517"/>
                        <a14:foregroundMark x1="41349" y1="55517" x2="33724" y2="47350"/>
                        <a14:foregroundMark x1="33724" y1="47350" x2="37488" y2="46655"/>
                        <a14:foregroundMark x1="77077" y1="94787" x2="83675" y2="97741"/>
                        <a14:foregroundMark x1="83675" y1="97741" x2="89736" y2="97567"/>
                        <a14:foregroundMark x1="89736" y1="97567" x2="85679" y2="90009"/>
                        <a14:foregroundMark x1="85679" y1="90009" x2="79277" y2="90096"/>
                        <a14:foregroundMark x1="79277" y1="90096" x2="77664" y2="93745"/>
                        <a14:foregroundMark x1="72483" y1="43093" x2="66080" y2="45352"/>
                        <a14:foregroundMark x1="66080" y1="45352" x2="74145" y2="47176"/>
                        <a14:foregroundMark x1="74145" y1="47176" x2="78006" y2="45352"/>
                        <a14:foregroundMark x1="78006" y1="45352" x2="71994" y2="43267"/>
                        <a14:foregroundMark x1="79509" y1="43682" x2="79814" y2="43440"/>
                        <a14:foregroundMark x1="78935" y1="44136" x2="79270" y2="43870"/>
                        <a14:foregroundMark x1="45305" y1="45753" x2="46628" y2="45960"/>
                        <a14:foregroundMark x1="60655" y1="43455" x2="68524" y2="42050"/>
                        <a14:foregroundMark x1="48982" y1="45540" x2="56678" y2="44166"/>
                        <a14:foregroundMark x1="46628" y1="45960" x2="48024" y2="45711"/>
                        <a14:foregroundMark x1="68524" y1="42050" x2="69261" y2="41460"/>
                        <a14:foregroundMark x1="57337" y1="44224" x2="58456" y2="46742"/>
                        <a14:foregroundMark x1="58456" y1="46742" x2="59032" y2="43832"/>
                        <a14:foregroundMark x1="69648" y1="41355" x2="70332" y2="41355"/>
                        <a14:backgroundMark x1="49" y1="46221" x2="34164" y2="22328"/>
                        <a14:backgroundMark x1="34164" y1="22328" x2="16716" y2="11816"/>
                        <a14:backgroundMark x1="16716" y1="11816" x2="5132" y2="18940"/>
                        <a14:backgroundMark x1="5132" y1="18940" x2="4350" y2="33797"/>
                        <a14:backgroundMark x1="4350" y1="33797" x2="587" y2="46655"/>
                        <a14:backgroundMark x1="587" y1="46481" x2="6354" y2="46742"/>
                        <a14:backgroundMark x1="6354" y1="46742" x2="26784" y2="37967"/>
                        <a14:backgroundMark x1="26784" y1="37967" x2="39337" y2="39949"/>
                        <a14:backgroundMark x1="82882" y1="39408" x2="84751" y2="31972"/>
                        <a14:backgroundMark x1="84751" y1="31972" x2="41593" y2="23719"/>
                        <a14:backgroundMark x1="41593" y1="23719" x2="3910" y2="34579"/>
                        <a14:backgroundMark x1="3910" y1="34579" x2="1955" y2="43527"/>
                        <a14:backgroundMark x1="1955" y1="43527" x2="391" y2="46394"/>
                        <a14:backgroundMark x1="77814" y1="39223" x2="82600" y2="39444"/>
                        <a14:backgroundMark x1="82600" y1="39444" x2="89345" y2="38401"/>
                        <a14:backgroundMark x1="92510" y1="30566" x2="94575" y2="25456"/>
                        <a14:backgroundMark x1="89345" y1="38401" x2="92477" y2="30648"/>
                        <a14:backgroundMark x1="94575" y1="25456" x2="91838" y2="11295"/>
                        <a14:backgroundMark x1="91838" y1="11295" x2="79863" y2="11555"/>
                        <a14:backgroundMark x1="79863" y1="11555" x2="68231" y2="32667"/>
                        <a14:backgroundMark x1="68231" y1="32667" x2="66730" y2="34177"/>
                        <a14:backgroundMark x1="85679" y1="34405" x2="96334" y2="14075"/>
                        <a14:backgroundMark x1="96334" y1="14075" x2="96090" y2="1129"/>
                        <a14:backgroundMark x1="96090" y1="1129" x2="86510" y2="4692"/>
                        <a14:backgroundMark x1="86510" y1="4692" x2="80645" y2="18332"/>
                        <a14:backgroundMark x1="80645" y1="18332" x2="82258" y2="27976"/>
                        <a14:backgroundMark x1="82258" y1="27976" x2="85435" y2="33102"/>
                        <a14:backgroundMark x1="85435" y1="33102" x2="85435" y2="34492"/>
                        <a14:backgroundMark x1="87586" y1="17637" x2="89834" y2="9383"/>
                        <a14:backgroundMark x1="89834" y1="9383" x2="86950" y2="16594"/>
                        <a14:backgroundMark x1="86950" y1="16594" x2="87488" y2="18245"/>
                        <a14:backgroundMark x1="87488" y1="18245" x2="91105" y2="7385"/>
                        <a14:backgroundMark x1="91105" y1="7385" x2="84311" y2="19374"/>
                        <a14:backgroundMark x1="84311" y1="19374" x2="87586" y2="24240"/>
                        <a14:backgroundMark x1="87586" y1="24240" x2="87928" y2="18506"/>
                        <a14:backgroundMark x1="87928" y1="18506" x2="91984" y2="17376"/>
                        <a14:backgroundMark x1="91984" y1="17376" x2="87977" y2="21286"/>
                        <a14:backgroundMark x1="87977" y1="21286" x2="88074" y2="21373"/>
                        <a14:backgroundMark x1="90665" y1="6255" x2="89541" y2="13814"/>
                        <a14:backgroundMark x1="89541" y1="13814" x2="91935" y2="20591"/>
                        <a14:backgroundMark x1="91935" y1="20591" x2="93206" y2="9818"/>
                        <a14:backgroundMark x1="93206" y1="9818" x2="89492" y2="7298"/>
                        <a14:backgroundMark x1="89492" y1="12424" x2="89687" y2="13032"/>
                        <a14:backgroundMark x1="89980" y1="13032" x2="91153" y2="13901"/>
                        <a14:backgroundMark x1="76979" y1="37185" x2="80476" y2="39660"/>
                        <a14:backgroundMark x1="97611" y1="30400" x2="99120" y2="29366"/>
                        <a14:backgroundMark x1="84751" y1="39213" x2="92721" y2="33751"/>
                        <a14:backgroundMark x1="99120" y1="29366" x2="99169" y2="29018"/>
                        <a14:backgroundMark x1="91153" y1="32407" x2="96774" y2="32754"/>
                        <a14:backgroundMark x1="96774" y1="32754" x2="89883" y2="33536"/>
                        <a14:backgroundMark x1="89883" y1="33536" x2="90176" y2="33449"/>
                        <a14:backgroundMark x1="92913" y1="31712" x2="97507" y2="32320"/>
                        <a14:backgroundMark x1="97507" y1="32320" x2="94624" y2="26846"/>
                        <a14:backgroundMark x1="94624" y1="26846" x2="93011" y2="31364"/>
                        <a14:backgroundMark x1="93011" y1="31364" x2="98436" y2="33884"/>
                        <a14:backgroundMark x1="98436" y1="33884" x2="96090" y2="26325"/>
                        <a14:backgroundMark x1="96090" y1="26325" x2="92864" y2="30582"/>
                        <a14:backgroundMark x1="92864" y1="30582" x2="92669" y2="32146"/>
                        <a14:backgroundMark x1="97019" y1="29453" x2="97067" y2="29453"/>
                        <a14:backgroundMark x1="97067" y1="29453" x2="96090" y2="30235"/>
                        <a14:backgroundMark x1="96090" y1="30235" x2="96090" y2="29887"/>
                        <a14:backgroundMark x1="97263" y1="29800" x2="98094" y2="29887"/>
                        <a14:backgroundMark x1="33724" y1="42485" x2="35229" y2="42981"/>
                        <a14:backgroundMark x1="40337" y1="39738" x2="36413" y2="39183"/>
                        <a14:backgroundMark x1="34889" y1="41337" x2="34262" y2="42224"/>
                        <a14:backgroundMark x1="36413" y1="39183" x2="35264" y2="40807"/>
                        <a14:backgroundMark x1="27664" y1="44136" x2="32649" y2="45265"/>
                        <a14:backgroundMark x1="32649" y1="45265" x2="47507" y2="43701"/>
                        <a14:backgroundMark x1="47507" y1="43701" x2="49853" y2="37446"/>
                        <a14:backgroundMark x1="49853" y1="37446" x2="30547" y2="41790"/>
                        <a14:backgroundMark x1="30547" y1="41790" x2="27761" y2="44483"/>
                        <a14:backgroundMark x1="48583" y1="43962" x2="59433" y2="40226"/>
                        <a14:backgroundMark x1="59433" y1="40226" x2="57380" y2="32841"/>
                        <a14:backgroundMark x1="57380" y1="32841" x2="52004" y2="34144"/>
                        <a14:backgroundMark x1="52004" y1="34144" x2="48240" y2="42919"/>
                        <a14:backgroundMark x1="48240" y1="42919" x2="48387" y2="44309"/>
                        <a14:backgroundMark x1="57234" y1="42485" x2="71848" y2="39096"/>
                        <a14:backgroundMark x1="71848" y1="39096" x2="63099" y2="32754"/>
                        <a14:backgroundMark x1="63099" y1="32754" x2="55914" y2="36490"/>
                        <a14:backgroundMark x1="55914" y1="36490" x2="57185" y2="43006"/>
                        <a14:backgroundMark x1="71994" y1="39270" x2="71994" y2="39270"/>
                        <a14:backgroundMark x1="71994" y1="39270" x2="70479" y2="40313"/>
                        <a14:backgroundMark x1="70479" y1="40313" x2="70479" y2="40313"/>
                        <a14:backgroundMark x1="70479" y1="40313" x2="75073" y2="40487"/>
                        <a14:backgroundMark x1="75073" y1="40487" x2="79374" y2="43093"/>
                        <a14:backgroundMark x1="79374" y1="43093" x2="76491" y2="36664"/>
                        <a14:backgroundMark x1="76491" y1="36664" x2="71505" y2="37185"/>
                        <a14:backgroundMark x1="71505" y1="37185" x2="70674" y2="40487"/>
                        <a14:backgroundMark x1="61926" y1="36924" x2="66716" y2="32754"/>
                        <a14:backgroundMark x1="66716" y1="32754" x2="58651" y2="33536"/>
                        <a14:backgroundMark x1="58651" y1="33536" x2="62805" y2="38141"/>
                        <a14:backgroundMark x1="62805" y1="38141" x2="63099" y2="37793"/>
                        <a14:backgroundMark x1="61241" y1="37011" x2="66520" y2="37967"/>
                        <a14:backgroundMark x1="66520" y1="37967" x2="66862" y2="30321"/>
                        <a14:backgroundMark x1="66862" y1="30321" x2="60655" y2="32059"/>
                        <a14:backgroundMark x1="60655" y1="32059" x2="61584" y2="38923"/>
                        <a14:backgroundMark x1="61584" y1="38923" x2="61681" y2="38054"/>
                        <a14:backgroundMark x1="61681" y1="38054" x2="54399" y2="34752"/>
                        <a14:backgroundMark x1="54399" y1="34752" x2="48680" y2="38054"/>
                        <a14:backgroundMark x1="48680" y1="38054" x2="57429" y2="38836"/>
                        <a14:backgroundMark x1="57429" y1="38836" x2="60753" y2="35708"/>
                        <a14:backgroundMark x1="42326" y1="36577" x2="38123" y2="37967"/>
                        <a14:backgroundMark x1="38123" y1="37967" x2="44966" y2="40921"/>
                        <a14:backgroundMark x1="44966" y1="40921" x2="38123" y2="35534"/>
                        <a14:backgroundMark x1="38123" y1="35534" x2="38074" y2="35708"/>
                        <a14:backgroundMark x1="43744" y1="40747" x2="47996" y2="40139"/>
                        <a14:backgroundMark x1="47996" y1="40139" x2="43451" y2="40052"/>
                        <a14:backgroundMark x1="43451" y1="40052" x2="43255" y2="40313"/>
                        <a14:backgroundMark x1="43255" y1="40313" x2="33382" y2="42050"/>
                        <a14:backgroundMark x1="33382" y1="42050" x2="38759" y2="42485"/>
                        <a14:backgroundMark x1="38759" y1="42485" x2="43304" y2="41964"/>
                        <a14:backgroundMark x1="43304" y1="41964" x2="43597" y2="40747"/>
                      </a14:backgroundRemoval>
                    </a14:imgEffect>
                  </a14:imgLayer>
                </a14:imgProps>
              </a:ext>
              <a:ext uri="{28A0092B-C50C-407E-A947-70E740481C1C}">
                <a14:useLocalDpi xmlns:a14="http://schemas.microsoft.com/office/drawing/2010/main" val="0"/>
              </a:ext>
            </a:extLst>
          </a:blip>
          <a:stretch>
            <a:fillRect/>
          </a:stretch>
        </p:blipFill>
        <p:spPr>
          <a:xfrm>
            <a:off x="1324" y="0"/>
            <a:ext cx="12190676" cy="6858000"/>
          </a:xfrm>
          <a:prstGeom prst="rect">
            <a:avLst/>
          </a:prstGeom>
        </p:spPr>
      </p:pic>
      <p:sp>
        <p:nvSpPr>
          <p:cNvPr id="6" name="Rectangle 5">
            <a:extLst>
              <a:ext uri="{FF2B5EF4-FFF2-40B4-BE49-F238E27FC236}">
                <a16:creationId xmlns:a16="http://schemas.microsoft.com/office/drawing/2014/main" id="{B4AF460E-1850-4400-9C3C-B939E9B732CA}"/>
              </a:ext>
            </a:extLst>
          </p:cNvPr>
          <p:cNvSpPr/>
          <p:nvPr/>
        </p:nvSpPr>
        <p:spPr>
          <a:xfrm>
            <a:off x="1554480" y="390376"/>
            <a:ext cx="8829040" cy="1938992"/>
          </a:xfrm>
          <a:prstGeom prst="rect">
            <a:avLst/>
          </a:prstGeom>
          <a:noFill/>
        </p:spPr>
        <p:txBody>
          <a:bodyPr wrap="square" lIns="91440" tIns="45720" rIns="91440" bIns="45720">
            <a:spAutoFit/>
          </a:bodyPr>
          <a:lstStyle/>
          <a:p>
            <a:pPr algn="ctr"/>
            <a:r>
              <a:rPr lang="en-IN" sz="4000" cap="none" spc="0" dirty="0">
                <a:ln w="9525">
                  <a:solidFill>
                    <a:schemeClr val="bg1"/>
                  </a:solidFill>
                  <a:prstDash val="solid"/>
                </a:ln>
                <a:solidFill>
                  <a:schemeClr val="bg1"/>
                </a:solidFill>
                <a:effectLst>
                  <a:outerShdw blurRad="50800" dist="38100" dir="2700000" algn="tl" rotWithShape="0">
                    <a:prstClr val="black">
                      <a:alpha val="40000"/>
                    </a:prstClr>
                  </a:outerShdw>
                </a:effectLst>
                <a:latin typeface="Bernard MT Condensed" panose="02050806060905020404" pitchFamily="18" charset="0"/>
              </a:rPr>
              <a:t>ESTIMATION OF BIOPHYSICAL CHARACTERISTICS USING MICROWAVE DATA AND MACHINE LEARNING</a:t>
            </a:r>
          </a:p>
        </p:txBody>
      </p:sp>
      <p:sp>
        <p:nvSpPr>
          <p:cNvPr id="9" name="TextBox 8">
            <a:extLst>
              <a:ext uri="{FF2B5EF4-FFF2-40B4-BE49-F238E27FC236}">
                <a16:creationId xmlns:a16="http://schemas.microsoft.com/office/drawing/2014/main" id="{D7D56D35-BD5A-4440-BE3C-0ED5158EC937}"/>
              </a:ext>
            </a:extLst>
          </p:cNvPr>
          <p:cNvSpPr txBox="1"/>
          <p:nvPr/>
        </p:nvSpPr>
        <p:spPr>
          <a:xfrm>
            <a:off x="-8929978" y="975151"/>
            <a:ext cx="8676640" cy="769441"/>
          </a:xfrm>
          <a:prstGeom prst="rect">
            <a:avLst/>
          </a:prstGeom>
          <a:noFill/>
        </p:spPr>
        <p:txBody>
          <a:bodyPr wrap="square" rtlCol="0">
            <a:spAutoFit/>
          </a:bodyPr>
          <a:lstStyle/>
          <a:p>
            <a:r>
              <a:rPr lang="en-IN" sz="4400" dirty="0">
                <a:solidFill>
                  <a:schemeClr val="bg1"/>
                </a:solidFill>
                <a:latin typeface="Georgia" panose="02040502050405020303" pitchFamily="18" charset="0"/>
              </a:rPr>
              <a:t>Introduction</a:t>
            </a:r>
          </a:p>
        </p:txBody>
      </p:sp>
      <p:sp>
        <p:nvSpPr>
          <p:cNvPr id="10" name="Rectangle 9">
            <a:extLst>
              <a:ext uri="{FF2B5EF4-FFF2-40B4-BE49-F238E27FC236}">
                <a16:creationId xmlns:a16="http://schemas.microsoft.com/office/drawing/2014/main" id="{7E2805B9-0C31-4331-91F8-6068922A685F}"/>
              </a:ext>
            </a:extLst>
          </p:cNvPr>
          <p:cNvSpPr/>
          <p:nvPr/>
        </p:nvSpPr>
        <p:spPr>
          <a:xfrm>
            <a:off x="426720" y="-6404516"/>
            <a:ext cx="11338560" cy="6024880"/>
          </a:xfrm>
          <a:prstGeom prst="rect">
            <a:avLst/>
          </a:prstGeom>
          <a:gradFill>
            <a:gsLst>
              <a:gs pos="0">
                <a:schemeClr val="accent2">
                  <a:lumMod val="50000"/>
                  <a:alpha val="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5">
            <a:extLst>
              <a:ext uri="{FF2B5EF4-FFF2-40B4-BE49-F238E27FC236}">
                <a16:creationId xmlns:a16="http://schemas.microsoft.com/office/drawing/2014/main" id="{5FE17B05-499E-1829-D01A-5F5C51149F9C}"/>
              </a:ext>
            </a:extLst>
          </p:cNvPr>
          <p:cNvSpPr txBox="1"/>
          <p:nvPr/>
        </p:nvSpPr>
        <p:spPr>
          <a:xfrm>
            <a:off x="513347" y="4512608"/>
            <a:ext cx="4093543" cy="1938992"/>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dirty="0">
                <a:solidFill>
                  <a:schemeClr val="bg1"/>
                </a:solidFill>
                <a:latin typeface="Georgia" panose="02040502050405020303" pitchFamily="18" charset="0"/>
                <a:cs typeface="Times New Roman" panose="02020603050405020304" pitchFamily="18" charset="0"/>
              </a:rPr>
              <a:t>Submitted by:</a:t>
            </a:r>
          </a:p>
          <a:p>
            <a:pPr algn="ctr"/>
            <a:r>
              <a:rPr lang="en-US" sz="2000" b="1" dirty="0">
                <a:solidFill>
                  <a:schemeClr val="bg1"/>
                </a:solidFill>
                <a:latin typeface="Georgia" panose="02040502050405020303" pitchFamily="18" charset="0"/>
                <a:cs typeface="Times New Roman" panose="02020603050405020304" pitchFamily="18" charset="0"/>
              </a:rPr>
              <a:t>AKRITI DHYANI</a:t>
            </a:r>
          </a:p>
          <a:p>
            <a:pPr algn="ctr"/>
            <a:r>
              <a:rPr lang="en-US" sz="2000" b="1" dirty="0">
                <a:solidFill>
                  <a:schemeClr val="bg1"/>
                </a:solidFill>
                <a:latin typeface="Georgia" panose="02040502050405020303" pitchFamily="18" charset="0"/>
                <a:cs typeface="Times New Roman" panose="02020603050405020304" pitchFamily="18" charset="0"/>
              </a:rPr>
              <a:t>ID: TS90723</a:t>
            </a:r>
            <a:br>
              <a:rPr lang="en-US" sz="2000" b="1" dirty="0">
                <a:solidFill>
                  <a:schemeClr val="bg1"/>
                </a:solidFill>
                <a:latin typeface="Georgia" panose="02040502050405020303" pitchFamily="18" charset="0"/>
                <a:cs typeface="Times New Roman" panose="02020603050405020304" pitchFamily="18" charset="0"/>
              </a:rPr>
            </a:br>
            <a:endParaRPr lang="en-US" sz="2000" b="1" dirty="0">
              <a:solidFill>
                <a:schemeClr val="bg1"/>
              </a:solidFill>
              <a:latin typeface="Georgia" panose="02040502050405020303" pitchFamily="18" charset="0"/>
              <a:cs typeface="Times New Roman" panose="02020603050405020304" pitchFamily="18" charset="0"/>
            </a:endParaRPr>
          </a:p>
          <a:p>
            <a:pPr algn="ctr"/>
            <a:r>
              <a:rPr lang="en-US" sz="2000" b="1" dirty="0">
                <a:solidFill>
                  <a:schemeClr val="bg1"/>
                </a:solidFill>
                <a:latin typeface="Georgia" panose="02040502050405020303" pitchFamily="18" charset="0"/>
                <a:cs typeface="Times New Roman" panose="02020603050405020304" pitchFamily="18" charset="0"/>
              </a:rPr>
              <a:t>MANISHA SHETTY</a:t>
            </a:r>
          </a:p>
          <a:p>
            <a:pPr algn="ctr"/>
            <a:r>
              <a:rPr lang="en-US" sz="2000" b="1" dirty="0">
                <a:solidFill>
                  <a:schemeClr val="bg1"/>
                </a:solidFill>
                <a:latin typeface="Georgia" panose="02040502050405020303" pitchFamily="18" charset="0"/>
                <a:cs typeface="Times New Roman" panose="02020603050405020304" pitchFamily="18" charset="0"/>
              </a:rPr>
              <a:t>ID: TS90728</a:t>
            </a:r>
          </a:p>
        </p:txBody>
      </p:sp>
      <p:sp>
        <p:nvSpPr>
          <p:cNvPr id="12" name="TextBox 11">
            <a:extLst>
              <a:ext uri="{FF2B5EF4-FFF2-40B4-BE49-F238E27FC236}">
                <a16:creationId xmlns:a16="http://schemas.microsoft.com/office/drawing/2014/main" id="{7C64CDCB-0FC6-4D3B-932B-5A371DD89DB3}"/>
              </a:ext>
            </a:extLst>
          </p:cNvPr>
          <p:cNvSpPr txBox="1"/>
          <p:nvPr/>
        </p:nvSpPr>
        <p:spPr>
          <a:xfrm>
            <a:off x="7062387" y="4512608"/>
            <a:ext cx="4461478" cy="1938992"/>
          </a:xfrm>
          <a:prstGeom prst="rect">
            <a:avLst/>
          </a:prstGeom>
          <a:noFill/>
        </p:spPr>
        <p:txBody>
          <a:bodyPr wrap="none" rtlCol="0">
            <a:spAutoFit/>
          </a:bodyPr>
          <a:lstStyle/>
          <a:p>
            <a:pPr algn="ctr"/>
            <a:r>
              <a:rPr lang="en-US" sz="2000" b="1" dirty="0">
                <a:solidFill>
                  <a:schemeClr val="bg1"/>
                </a:solidFill>
                <a:latin typeface="Georgia" panose="02040502050405020303" pitchFamily="18" charset="0"/>
                <a:cs typeface="Times New Roman" panose="02020603050405020304" pitchFamily="18" charset="0"/>
              </a:rPr>
              <a:t>Submitted to:</a:t>
            </a:r>
          </a:p>
          <a:p>
            <a:pPr algn="ctr"/>
            <a:r>
              <a:rPr lang="en-US" sz="2000" b="1" dirty="0">
                <a:solidFill>
                  <a:schemeClr val="bg1"/>
                </a:solidFill>
                <a:latin typeface="Georgia" panose="02040502050405020303" pitchFamily="18" charset="0"/>
                <a:cs typeface="Times New Roman" panose="02020603050405020304" pitchFamily="18" charset="0"/>
              </a:rPr>
              <a:t>Dr. </a:t>
            </a:r>
            <a:r>
              <a:rPr lang="en-IN" sz="2000" b="1" dirty="0">
                <a:solidFill>
                  <a:schemeClr val="bg1"/>
                </a:solidFill>
                <a:latin typeface="Georgia" panose="02040502050405020303" pitchFamily="18" charset="0"/>
              </a:rPr>
              <a:t>Dipanwita Haldar</a:t>
            </a:r>
            <a:endParaRPr lang="en-US" sz="2000" b="1" dirty="0">
              <a:solidFill>
                <a:schemeClr val="bg1"/>
              </a:solidFill>
              <a:latin typeface="Georgia" panose="02040502050405020303" pitchFamily="18" charset="0"/>
              <a:cs typeface="Times New Roman" panose="02020603050405020304" pitchFamily="18" charset="0"/>
            </a:endParaRPr>
          </a:p>
          <a:p>
            <a:pPr algn="ctr"/>
            <a:r>
              <a:rPr lang="en-US" sz="2000" b="1" dirty="0">
                <a:solidFill>
                  <a:schemeClr val="bg1"/>
                </a:solidFill>
                <a:latin typeface="Georgia" panose="02040502050405020303" pitchFamily="18" charset="0"/>
                <a:cs typeface="Times New Roman" panose="02020603050405020304" pitchFamily="18" charset="0"/>
              </a:rPr>
              <a:t>(Agriculture &amp; Soils Department</a:t>
            </a:r>
          </a:p>
          <a:p>
            <a:pPr algn="ctr"/>
            <a:endParaRPr lang="en-US" sz="2000" b="1" dirty="0">
              <a:solidFill>
                <a:schemeClr val="bg1"/>
              </a:solidFill>
              <a:latin typeface="Georgia" panose="02040502050405020303" pitchFamily="18" charset="0"/>
              <a:cs typeface="Times New Roman" panose="02020603050405020304" pitchFamily="18" charset="0"/>
            </a:endParaRPr>
          </a:p>
          <a:p>
            <a:pPr algn="ctr"/>
            <a:r>
              <a:rPr lang="en-US" sz="2000" b="1" dirty="0">
                <a:solidFill>
                  <a:schemeClr val="bg1"/>
                </a:solidFill>
                <a:latin typeface="Georgia" panose="02040502050405020303" pitchFamily="18" charset="0"/>
                <a:cs typeface="Times New Roman" panose="02020603050405020304" pitchFamily="18" charset="0"/>
              </a:rPr>
              <a:t>Mr. Prasun Kumar Gupta</a:t>
            </a:r>
          </a:p>
          <a:p>
            <a:pPr algn="ctr"/>
            <a:r>
              <a:rPr lang="en-US" sz="2000" b="1" dirty="0">
                <a:solidFill>
                  <a:schemeClr val="bg1"/>
                </a:solidFill>
                <a:latin typeface="Georgia" panose="02040502050405020303" pitchFamily="18" charset="0"/>
                <a:cs typeface="Times New Roman" panose="02020603050405020304" pitchFamily="18" charset="0"/>
              </a:rPr>
              <a:t>(Geoinformatics Department))</a:t>
            </a:r>
            <a:endParaRPr lang="en-IN" sz="2000" b="1" dirty="0">
              <a:solidFill>
                <a:schemeClr val="bg1"/>
              </a:solidFill>
              <a:latin typeface="Georgia" panose="02040502050405020303"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2146C344-9C58-4F7B-88B6-88A7BF7A2341}"/>
              </a:ext>
            </a:extLst>
          </p:cNvPr>
          <p:cNvSpPr txBox="1"/>
          <p:nvPr/>
        </p:nvSpPr>
        <p:spPr>
          <a:xfrm>
            <a:off x="431800" y="7058472"/>
            <a:ext cx="11074400" cy="3046988"/>
          </a:xfrm>
          <a:prstGeom prst="rect">
            <a:avLst/>
          </a:prstGeom>
          <a:noFill/>
        </p:spPr>
        <p:txBody>
          <a:bodyPr wrap="square" rtlCol="0">
            <a:spAutoFit/>
          </a:bodyPr>
          <a:lstStyle/>
          <a:p>
            <a:pPr marL="285750" indent="-285750">
              <a:buFont typeface="Arial" panose="020B0604020202020204" pitchFamily="34" charset="0"/>
              <a:buChar char="•"/>
            </a:pPr>
            <a:endParaRPr lang="en-US" sz="1600" b="1" i="0" dirty="0">
              <a:solidFill>
                <a:schemeClr val="bg1"/>
              </a:solidFill>
              <a:effectLst/>
              <a:latin typeface="Georgia" panose="02040502050405020303" pitchFamily="18" charset="0"/>
            </a:endParaRPr>
          </a:p>
          <a:p>
            <a:pPr marL="285750" indent="-285750">
              <a:buFont typeface="Arial" panose="020B0604020202020204" pitchFamily="34" charset="0"/>
              <a:buChar char="•"/>
            </a:pPr>
            <a:r>
              <a:rPr lang="en-US" sz="1600" b="1" i="0" dirty="0">
                <a:solidFill>
                  <a:schemeClr val="bg1"/>
                </a:solidFill>
                <a:effectLst/>
                <a:latin typeface="Arial" panose="020B0604020202020204" pitchFamily="34" charset="0"/>
                <a:cs typeface="Arial" panose="020B0604020202020204" pitchFamily="34" charset="0"/>
              </a:rPr>
              <a:t>Market Importance: Siyana's mango orchards attract domestic and international demand due to high-quality mangoes.</a:t>
            </a:r>
          </a:p>
          <a:p>
            <a:pPr marL="285750" indent="-285750">
              <a:buFont typeface="Arial" panose="020B0604020202020204" pitchFamily="34" charset="0"/>
              <a:buChar char="•"/>
            </a:pPr>
            <a:endParaRPr lang="en-US" sz="1600" b="1" i="0" dirty="0">
              <a:solidFill>
                <a:schemeClr val="bg1"/>
              </a:solidFill>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i="0" dirty="0">
                <a:solidFill>
                  <a:schemeClr val="bg1"/>
                </a:solidFill>
                <a:effectLst/>
                <a:latin typeface="Arial" panose="020B0604020202020204" pitchFamily="34" charset="0"/>
                <a:cs typeface="Arial" panose="020B0604020202020204" pitchFamily="34" charset="0"/>
              </a:rPr>
              <a:t>Agricultural Optimization: Estimating biophysical parameters optimizes practices, predicts yields, and ensures sustainable management.</a:t>
            </a:r>
          </a:p>
          <a:p>
            <a:pPr marL="285750" indent="-285750">
              <a:buFont typeface="Arial" panose="020B0604020202020204" pitchFamily="34" charset="0"/>
              <a:buChar char="•"/>
            </a:pPr>
            <a:endParaRPr lang="en-US" sz="1600" b="1" i="0" dirty="0">
              <a:solidFill>
                <a:schemeClr val="bg1"/>
              </a:solidFill>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i="0" dirty="0">
                <a:solidFill>
                  <a:schemeClr val="bg1"/>
                </a:solidFill>
                <a:effectLst/>
                <a:latin typeface="Arial" panose="020B0604020202020204" pitchFamily="34" charset="0"/>
                <a:cs typeface="Arial" panose="020B0604020202020204" pitchFamily="34" charset="0"/>
              </a:rPr>
              <a:t>Remote Sensing Advancements: Microwave remote sensing revolutionizes large-scale parameter quantification.</a:t>
            </a:r>
          </a:p>
          <a:p>
            <a:pPr marL="285750" indent="-285750">
              <a:buFont typeface="Arial" panose="020B0604020202020204" pitchFamily="34" charset="0"/>
              <a:buChar char="•"/>
            </a:pPr>
            <a:endParaRPr lang="en-US" sz="1600" b="1" i="0" dirty="0">
              <a:solidFill>
                <a:schemeClr val="bg1"/>
              </a:solidFill>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i="0" dirty="0">
                <a:solidFill>
                  <a:schemeClr val="bg1"/>
                </a:solidFill>
                <a:effectLst/>
                <a:latin typeface="Arial" panose="020B0604020202020204" pitchFamily="34" charset="0"/>
                <a:cs typeface="Arial" panose="020B0604020202020204" pitchFamily="34" charset="0"/>
              </a:rPr>
              <a:t>SAR Data Integration: SAR data predicts biophysical parameters with reduced errors, enhancing management decisions.</a:t>
            </a:r>
          </a:p>
        </p:txBody>
      </p:sp>
    </p:spTree>
    <p:extLst>
      <p:ext uri="{BB962C8B-B14F-4D97-AF65-F5344CB8AC3E}">
        <p14:creationId xmlns:p14="http://schemas.microsoft.com/office/powerpoint/2010/main" val="7761513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872C87-396C-4536-B47E-CDD9D3633095}"/>
              </a:ext>
            </a:extLst>
          </p:cNvPr>
          <p:cNvSpPr txBox="1"/>
          <p:nvPr/>
        </p:nvSpPr>
        <p:spPr>
          <a:xfrm>
            <a:off x="2590800" y="2468880"/>
            <a:ext cx="8585200" cy="1446550"/>
          </a:xfrm>
          <a:prstGeom prst="rect">
            <a:avLst/>
          </a:prstGeom>
          <a:noFill/>
        </p:spPr>
        <p:txBody>
          <a:bodyPr wrap="square" rtlCol="0">
            <a:spAutoFit/>
          </a:bodyPr>
          <a:lstStyle/>
          <a:p>
            <a:r>
              <a:rPr lang="en-IN" sz="8800" b="1" dirty="0">
                <a:solidFill>
                  <a:schemeClr val="bg1"/>
                </a:solidFill>
                <a:latin typeface="Georgia" panose="02040502050405020303" pitchFamily="18" charset="0"/>
              </a:rPr>
              <a:t>THANK YOU!</a:t>
            </a:r>
          </a:p>
        </p:txBody>
      </p:sp>
    </p:spTree>
    <p:extLst>
      <p:ext uri="{BB962C8B-B14F-4D97-AF65-F5344CB8AC3E}">
        <p14:creationId xmlns:p14="http://schemas.microsoft.com/office/powerpoint/2010/main" val="2227279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E3E3E3C-5EE8-4F6D-BF5D-FFC8F951B15B}"/>
              </a:ext>
            </a:extLst>
          </p:cNvPr>
          <p:cNvSpPr/>
          <p:nvPr/>
        </p:nvSpPr>
        <p:spPr>
          <a:xfrm>
            <a:off x="426720" y="-136349"/>
            <a:ext cx="11338560" cy="6024880"/>
          </a:xfrm>
          <a:prstGeom prst="rect">
            <a:avLst/>
          </a:prstGeom>
          <a:gradFill>
            <a:gsLst>
              <a:gs pos="0">
                <a:schemeClr val="accent2">
                  <a:lumMod val="50000"/>
                  <a:alpha val="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0CEF98F2-27EB-46B0-A5D4-3888BAA9FACA}"/>
              </a:ext>
            </a:extLst>
          </p:cNvPr>
          <p:cNvSpPr txBox="1"/>
          <p:nvPr/>
        </p:nvSpPr>
        <p:spPr>
          <a:xfrm>
            <a:off x="426720" y="1647139"/>
            <a:ext cx="11074400" cy="3046988"/>
          </a:xfrm>
          <a:prstGeom prst="rect">
            <a:avLst/>
          </a:prstGeom>
          <a:noFill/>
        </p:spPr>
        <p:txBody>
          <a:bodyPr wrap="square" rtlCol="0">
            <a:spAutoFit/>
          </a:bodyPr>
          <a:lstStyle/>
          <a:p>
            <a:pPr marL="285750" indent="-285750">
              <a:buFont typeface="Arial" panose="020B0604020202020204" pitchFamily="34" charset="0"/>
              <a:buChar char="•"/>
            </a:pPr>
            <a:endParaRPr lang="en-US" sz="1600" b="1" i="0" dirty="0">
              <a:solidFill>
                <a:schemeClr val="bg1"/>
              </a:solidFill>
              <a:effectLst/>
              <a:latin typeface="Georgia" panose="02040502050405020303" pitchFamily="18" charset="0"/>
            </a:endParaRPr>
          </a:p>
          <a:p>
            <a:pPr marL="285750" indent="-285750">
              <a:buFont typeface="Arial" panose="020B0604020202020204" pitchFamily="34" charset="0"/>
              <a:buChar char="•"/>
            </a:pPr>
            <a:r>
              <a:rPr lang="en-US" sz="1600" b="1" i="0" dirty="0">
                <a:solidFill>
                  <a:schemeClr val="bg1"/>
                </a:solidFill>
                <a:effectLst/>
                <a:latin typeface="Arial" panose="020B0604020202020204" pitchFamily="34" charset="0"/>
                <a:cs typeface="Arial" panose="020B0604020202020204" pitchFamily="34" charset="0"/>
              </a:rPr>
              <a:t>Market Importance: Siyana's mango orchards attract domestic and international demand due to high-quality mangoes.</a:t>
            </a:r>
          </a:p>
          <a:p>
            <a:pPr marL="285750" indent="-285750">
              <a:buFont typeface="Arial" panose="020B0604020202020204" pitchFamily="34" charset="0"/>
              <a:buChar char="•"/>
            </a:pPr>
            <a:endParaRPr lang="en-US" sz="1600" b="1" i="0" dirty="0">
              <a:solidFill>
                <a:schemeClr val="bg1"/>
              </a:solidFill>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i="0" dirty="0">
                <a:solidFill>
                  <a:schemeClr val="bg1"/>
                </a:solidFill>
                <a:effectLst/>
                <a:latin typeface="Arial" panose="020B0604020202020204" pitchFamily="34" charset="0"/>
                <a:cs typeface="Arial" panose="020B0604020202020204" pitchFamily="34" charset="0"/>
              </a:rPr>
              <a:t>Agricultural Optimization: Estimating biophysical parameters optimizes practices, predicts yields, and ensures sustainable management.</a:t>
            </a:r>
          </a:p>
          <a:p>
            <a:pPr marL="285750" indent="-285750">
              <a:buFont typeface="Arial" panose="020B0604020202020204" pitchFamily="34" charset="0"/>
              <a:buChar char="•"/>
            </a:pPr>
            <a:endParaRPr lang="en-US" sz="1600" b="1" i="0" dirty="0">
              <a:solidFill>
                <a:schemeClr val="bg1"/>
              </a:solidFill>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i="0" dirty="0">
                <a:solidFill>
                  <a:schemeClr val="bg1"/>
                </a:solidFill>
                <a:effectLst/>
                <a:latin typeface="Arial" panose="020B0604020202020204" pitchFamily="34" charset="0"/>
                <a:cs typeface="Arial" panose="020B0604020202020204" pitchFamily="34" charset="0"/>
              </a:rPr>
              <a:t>Remote Sensing Advancements: Microwave remote sensing revolutionizes large-scale parameter quantification.</a:t>
            </a:r>
          </a:p>
          <a:p>
            <a:pPr marL="285750" indent="-285750">
              <a:buFont typeface="Arial" panose="020B0604020202020204" pitchFamily="34" charset="0"/>
              <a:buChar char="•"/>
            </a:pPr>
            <a:endParaRPr lang="en-US" sz="1600" b="1" i="0" dirty="0">
              <a:solidFill>
                <a:schemeClr val="bg1"/>
              </a:solidFill>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i="0" dirty="0">
                <a:solidFill>
                  <a:schemeClr val="bg1"/>
                </a:solidFill>
                <a:effectLst/>
                <a:latin typeface="Arial" panose="020B0604020202020204" pitchFamily="34" charset="0"/>
                <a:cs typeface="Arial" panose="020B0604020202020204" pitchFamily="34" charset="0"/>
              </a:rPr>
              <a:t>SAR Data Integration: SAR data predicts biophysical parameters with reduced errors, enhancing management decisions.</a:t>
            </a:r>
          </a:p>
        </p:txBody>
      </p:sp>
      <p:sp>
        <p:nvSpPr>
          <p:cNvPr id="6" name="TextBox 5">
            <a:extLst>
              <a:ext uri="{FF2B5EF4-FFF2-40B4-BE49-F238E27FC236}">
                <a16:creationId xmlns:a16="http://schemas.microsoft.com/office/drawing/2014/main" id="{F06E6D00-88AC-4F2C-858E-D59A5FDA2363}"/>
              </a:ext>
            </a:extLst>
          </p:cNvPr>
          <p:cNvSpPr txBox="1"/>
          <p:nvPr/>
        </p:nvSpPr>
        <p:spPr>
          <a:xfrm>
            <a:off x="670560" y="731520"/>
            <a:ext cx="8676640" cy="769441"/>
          </a:xfrm>
          <a:prstGeom prst="rect">
            <a:avLst/>
          </a:prstGeom>
          <a:noFill/>
        </p:spPr>
        <p:txBody>
          <a:bodyPr wrap="square" rtlCol="0">
            <a:spAutoFit/>
          </a:bodyPr>
          <a:lstStyle/>
          <a:p>
            <a:r>
              <a:rPr lang="en-IN" sz="4400" dirty="0">
                <a:solidFill>
                  <a:schemeClr val="bg1"/>
                </a:solidFill>
                <a:latin typeface="Arial" panose="020B0604020202020204" pitchFamily="34" charset="0"/>
                <a:cs typeface="Arial" panose="020B0604020202020204" pitchFamily="34" charset="0"/>
              </a:rPr>
              <a:t>Introduction</a:t>
            </a:r>
          </a:p>
        </p:txBody>
      </p:sp>
      <p:sp>
        <p:nvSpPr>
          <p:cNvPr id="10" name="Rectangle 9">
            <a:extLst>
              <a:ext uri="{FF2B5EF4-FFF2-40B4-BE49-F238E27FC236}">
                <a16:creationId xmlns:a16="http://schemas.microsoft.com/office/drawing/2014/main" id="{BFCAD03B-1181-4A13-9B50-74BAFFD0706F}"/>
              </a:ext>
            </a:extLst>
          </p:cNvPr>
          <p:cNvSpPr/>
          <p:nvPr/>
        </p:nvSpPr>
        <p:spPr>
          <a:xfrm>
            <a:off x="-12425680" y="0"/>
            <a:ext cx="12192000" cy="731520"/>
          </a:xfrm>
          <a:prstGeom prst="rect">
            <a:avLst/>
          </a:prstGeom>
          <a:gradFill>
            <a:gsLst>
              <a:gs pos="0">
                <a:schemeClr val="accent4">
                  <a:lumMod val="75000"/>
                  <a:alpha val="68000"/>
                </a:schemeClr>
              </a:gs>
              <a:gs pos="100000">
                <a:schemeClr val="accent5">
                  <a:lumMod val="50000"/>
                  <a:alpha val="74000"/>
                </a:schemeClr>
              </a:gs>
            </a:gsLst>
            <a:lin ang="5400000" scaled="1"/>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F298AD21-162B-4613-A9EC-81BC9161A5D2}"/>
              </a:ext>
            </a:extLst>
          </p:cNvPr>
          <p:cNvSpPr txBox="1"/>
          <p:nvPr/>
        </p:nvSpPr>
        <p:spPr>
          <a:xfrm>
            <a:off x="-7721600" y="46531"/>
            <a:ext cx="7081520" cy="523220"/>
          </a:xfrm>
          <a:prstGeom prst="rect">
            <a:avLst/>
          </a:prstGeom>
          <a:noFill/>
        </p:spPr>
        <p:txBody>
          <a:bodyPr wrap="square" rtlCol="0">
            <a:spAutoFit/>
          </a:bodyPr>
          <a:lstStyle/>
          <a:p>
            <a:r>
              <a:rPr lang="en-IN" sz="2800" dirty="0">
                <a:solidFill>
                  <a:schemeClr val="bg1"/>
                </a:solidFill>
                <a:latin typeface="Georgia" panose="02040502050405020303" pitchFamily="18" charset="0"/>
              </a:rPr>
              <a:t>OBJECTIVES</a:t>
            </a:r>
          </a:p>
        </p:txBody>
      </p:sp>
    </p:spTree>
    <p:extLst>
      <p:ext uri="{BB962C8B-B14F-4D97-AF65-F5344CB8AC3E}">
        <p14:creationId xmlns:p14="http://schemas.microsoft.com/office/powerpoint/2010/main" val="2620110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88A252B-8A18-409E-A583-4AAA8EA13ACB}"/>
              </a:ext>
            </a:extLst>
          </p:cNvPr>
          <p:cNvGrpSpPr/>
          <p:nvPr/>
        </p:nvGrpSpPr>
        <p:grpSpPr>
          <a:xfrm>
            <a:off x="0" y="0"/>
            <a:ext cx="12192000" cy="731520"/>
            <a:chOff x="0" y="0"/>
            <a:chExt cx="12192000" cy="731520"/>
          </a:xfrm>
        </p:grpSpPr>
        <p:sp>
          <p:nvSpPr>
            <p:cNvPr id="12" name="Rectangle 11">
              <a:extLst>
                <a:ext uri="{FF2B5EF4-FFF2-40B4-BE49-F238E27FC236}">
                  <a16:creationId xmlns:a16="http://schemas.microsoft.com/office/drawing/2014/main" id="{D41CC203-E722-42D3-8745-9F1A246CE5BC}"/>
                </a:ext>
              </a:extLst>
            </p:cNvPr>
            <p:cNvSpPr/>
            <p:nvPr/>
          </p:nvSpPr>
          <p:spPr>
            <a:xfrm>
              <a:off x="0" y="0"/>
              <a:ext cx="12192000" cy="731520"/>
            </a:xfrm>
            <a:prstGeom prst="rect">
              <a:avLst/>
            </a:prstGeom>
            <a:gradFill>
              <a:gsLst>
                <a:gs pos="0">
                  <a:schemeClr val="accent4">
                    <a:lumMod val="75000"/>
                    <a:alpha val="68000"/>
                  </a:schemeClr>
                </a:gs>
                <a:gs pos="100000">
                  <a:schemeClr val="accent5">
                    <a:lumMod val="50000"/>
                    <a:alpha val="74000"/>
                  </a:schemeClr>
                </a:gs>
              </a:gsLst>
              <a:lin ang="5400000" scaled="1"/>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18C70C1A-E057-4382-B8FC-F9A3E5CFC85B}"/>
                </a:ext>
              </a:extLst>
            </p:cNvPr>
            <p:cNvSpPr txBox="1"/>
            <p:nvPr/>
          </p:nvSpPr>
          <p:spPr>
            <a:xfrm>
              <a:off x="203200" y="95347"/>
              <a:ext cx="7081520" cy="523220"/>
            </a:xfrm>
            <a:prstGeom prst="rect">
              <a:avLst/>
            </a:prstGeom>
            <a:noFill/>
          </p:spPr>
          <p:txBody>
            <a:bodyPr wrap="square" rtlCol="0">
              <a:spAutoFit/>
            </a:bodyPr>
            <a:lstStyle/>
            <a:p>
              <a:r>
                <a:rPr lang="en-IN" sz="2800" dirty="0">
                  <a:solidFill>
                    <a:schemeClr val="bg1"/>
                  </a:solidFill>
                  <a:latin typeface="Georgia" panose="02040502050405020303" pitchFamily="18" charset="0"/>
                </a:rPr>
                <a:t>OBJECTIVES</a:t>
              </a:r>
            </a:p>
          </p:txBody>
        </p:sp>
      </p:grpSp>
      <p:sp>
        <p:nvSpPr>
          <p:cNvPr id="13" name="TextBox 12">
            <a:extLst>
              <a:ext uri="{FF2B5EF4-FFF2-40B4-BE49-F238E27FC236}">
                <a16:creationId xmlns:a16="http://schemas.microsoft.com/office/drawing/2014/main" id="{1E32C8C5-D396-4A02-8B5B-F0CC7EFEF92F}"/>
              </a:ext>
            </a:extLst>
          </p:cNvPr>
          <p:cNvSpPr txBox="1"/>
          <p:nvPr/>
        </p:nvSpPr>
        <p:spPr>
          <a:xfrm>
            <a:off x="955040" y="7155314"/>
            <a:ext cx="11074400" cy="4616648"/>
          </a:xfrm>
          <a:prstGeom prst="rect">
            <a:avLst/>
          </a:prstGeom>
          <a:noFill/>
        </p:spPr>
        <p:txBody>
          <a:bodyPr wrap="square" rtlCol="0">
            <a:spAutoFit/>
          </a:bodyPr>
          <a:lstStyle/>
          <a:p>
            <a:pPr marL="285750" indent="-285750">
              <a:buFont typeface="Arial" panose="020B0604020202020204" pitchFamily="34" charset="0"/>
              <a:buChar char="•"/>
            </a:pPr>
            <a:r>
              <a:rPr lang="en-US" sz="1400" b="1" i="0" dirty="0">
                <a:solidFill>
                  <a:schemeClr val="bg1"/>
                </a:solidFill>
                <a:effectLst/>
                <a:latin typeface="Georgia" panose="02040502050405020303" pitchFamily="18" charset="0"/>
              </a:rPr>
              <a:t>Biophysical characteristics encompass a wide range of parameters that describe the Earth's surface and its interactions with the atmosphere. These include but are not limited to soil moisture content, vegetation biomass, land surface temperature, and snow depth. Accurate estimation of these parameters is essential for various applications, including agriculture, hydrology, climate modeling, and natural resource management.</a:t>
            </a:r>
          </a:p>
          <a:p>
            <a:pPr marL="285750" indent="-285750">
              <a:buFont typeface="Arial" panose="020B0604020202020204" pitchFamily="34" charset="0"/>
              <a:buChar char="•"/>
            </a:pPr>
            <a:endParaRPr lang="en-US" sz="1400" b="1" dirty="0">
              <a:solidFill>
                <a:schemeClr val="bg1"/>
              </a:solidFill>
              <a:latin typeface="Georgia" panose="02040502050405020303" pitchFamily="18" charset="0"/>
            </a:endParaRPr>
          </a:p>
          <a:p>
            <a:pPr marL="285750" indent="-285750" algn="l">
              <a:buFont typeface="Arial" panose="020B0604020202020204" pitchFamily="34" charset="0"/>
              <a:buChar char="•"/>
            </a:pPr>
            <a:r>
              <a:rPr lang="en-US" sz="1400" b="1" i="0" dirty="0">
                <a:solidFill>
                  <a:schemeClr val="bg1"/>
                </a:solidFill>
                <a:effectLst/>
                <a:latin typeface="Georgia" panose="02040502050405020303" pitchFamily="18" charset="0"/>
              </a:rPr>
              <a:t>Traditional methods of estimating biophysical characteristics often rely on ground-based measurements, which are limited in spatial coverage and can be labor-intensive and costly. However, advancements in remote sensing technology, particularly in the domain of microwave remote sensing, have revolutionized our ability to observe and quantify these parameters over large areas and at frequent intervals.</a:t>
            </a:r>
          </a:p>
          <a:p>
            <a:pPr marL="285750" indent="-285750" algn="l">
              <a:buFont typeface="Arial" panose="020B0604020202020204" pitchFamily="34" charset="0"/>
              <a:buChar char="•"/>
            </a:pPr>
            <a:endParaRPr lang="en-US" sz="1400" b="1" i="0" dirty="0">
              <a:solidFill>
                <a:schemeClr val="bg1"/>
              </a:solidFill>
              <a:effectLst/>
              <a:latin typeface="Georgia" panose="02040502050405020303" pitchFamily="18" charset="0"/>
            </a:endParaRPr>
          </a:p>
          <a:p>
            <a:pPr marL="285750" indent="-285750" algn="l">
              <a:buFont typeface="Arial" panose="020B0604020202020204" pitchFamily="34" charset="0"/>
              <a:buChar char="•"/>
            </a:pPr>
            <a:r>
              <a:rPr lang="en-US" sz="1400" b="1" i="0" dirty="0">
                <a:solidFill>
                  <a:schemeClr val="bg1"/>
                </a:solidFill>
                <a:effectLst/>
                <a:latin typeface="Georgia" panose="02040502050405020303" pitchFamily="18" charset="0"/>
              </a:rPr>
              <a:t>Microwave remote sensing offers several advantages over optical remote sensing techniques. It is less affected by atmospheric conditions such as clouds, fog, and haze, allowing for all-weather and day-night observations. Moreover, microwaves can penetrate vegetation and soil, providing valuable information about subsurface properties and overcoming the limitations of optical sensors, which are typically hindered by surface reflectance.</a:t>
            </a:r>
          </a:p>
          <a:p>
            <a:pPr marL="285750" indent="-285750" algn="l">
              <a:buFont typeface="Arial" panose="020B0604020202020204" pitchFamily="34" charset="0"/>
              <a:buChar char="•"/>
            </a:pPr>
            <a:endParaRPr lang="en-US" sz="1400" b="1" i="0" dirty="0">
              <a:solidFill>
                <a:schemeClr val="bg1"/>
              </a:solidFill>
              <a:effectLst/>
              <a:latin typeface="Georgia" panose="02040502050405020303" pitchFamily="18" charset="0"/>
            </a:endParaRPr>
          </a:p>
          <a:p>
            <a:pPr marL="285750" indent="-285750" algn="l">
              <a:buFont typeface="Arial" panose="020B0604020202020204" pitchFamily="34" charset="0"/>
              <a:buChar char="•"/>
            </a:pPr>
            <a:r>
              <a:rPr lang="en-US" sz="1400" b="1" i="0" dirty="0">
                <a:solidFill>
                  <a:schemeClr val="bg1"/>
                </a:solidFill>
                <a:effectLst/>
                <a:latin typeface="Georgia" panose="02040502050405020303" pitchFamily="18" charset="0"/>
              </a:rPr>
              <a:t>Throughout this presentation, we will explore how the integration of microwave data and machine learning techniques facilitates the estimation of biophysical parameters at various spatial and temporal scales. We'll examine the underlying principles of microwave interaction with the Earth's surface, discuss the role of machine learning in environmental assessment, and showcase case studies highlighting successful applications of this approach.</a:t>
            </a:r>
          </a:p>
          <a:p>
            <a:pPr marL="285750" indent="-285750" algn="l">
              <a:buFont typeface="Arial" panose="020B0604020202020204" pitchFamily="34" charset="0"/>
              <a:buChar char="•"/>
            </a:pPr>
            <a:endParaRPr lang="en-US" sz="1400" b="1" i="0" dirty="0">
              <a:solidFill>
                <a:schemeClr val="bg1"/>
              </a:solidFill>
              <a:effectLst/>
              <a:latin typeface="Georgia" panose="02040502050405020303" pitchFamily="18" charset="0"/>
            </a:endParaRPr>
          </a:p>
        </p:txBody>
      </p:sp>
      <p:sp>
        <p:nvSpPr>
          <p:cNvPr id="17" name="TextBox 16">
            <a:extLst>
              <a:ext uri="{FF2B5EF4-FFF2-40B4-BE49-F238E27FC236}">
                <a16:creationId xmlns:a16="http://schemas.microsoft.com/office/drawing/2014/main" id="{ECF55051-8252-4DAC-AA26-34491EA29790}"/>
              </a:ext>
            </a:extLst>
          </p:cNvPr>
          <p:cNvSpPr txBox="1"/>
          <p:nvPr/>
        </p:nvSpPr>
        <p:spPr>
          <a:xfrm>
            <a:off x="1757680" y="-918098"/>
            <a:ext cx="8676640" cy="769441"/>
          </a:xfrm>
          <a:prstGeom prst="rect">
            <a:avLst/>
          </a:prstGeom>
          <a:noFill/>
        </p:spPr>
        <p:txBody>
          <a:bodyPr wrap="square" rtlCol="0">
            <a:spAutoFit/>
          </a:bodyPr>
          <a:lstStyle/>
          <a:p>
            <a:r>
              <a:rPr lang="en-IN" sz="4400" dirty="0">
                <a:solidFill>
                  <a:schemeClr val="bg1"/>
                </a:solidFill>
                <a:latin typeface="Georgia" panose="02040502050405020303" pitchFamily="18" charset="0"/>
              </a:rPr>
              <a:t>Introduction</a:t>
            </a:r>
          </a:p>
        </p:txBody>
      </p:sp>
      <p:grpSp>
        <p:nvGrpSpPr>
          <p:cNvPr id="11" name="Group 10">
            <a:extLst>
              <a:ext uri="{FF2B5EF4-FFF2-40B4-BE49-F238E27FC236}">
                <a16:creationId xmlns:a16="http://schemas.microsoft.com/office/drawing/2014/main" id="{D57CE618-CF76-4D5B-B445-DFA8876F3FB8}"/>
              </a:ext>
            </a:extLst>
          </p:cNvPr>
          <p:cNvGrpSpPr/>
          <p:nvPr/>
        </p:nvGrpSpPr>
        <p:grpSpPr>
          <a:xfrm>
            <a:off x="7980820" y="731520"/>
            <a:ext cx="4211180" cy="6126480"/>
            <a:chOff x="8021179" y="731520"/>
            <a:chExt cx="4170821" cy="6126480"/>
          </a:xfrm>
        </p:grpSpPr>
        <p:sp>
          <p:nvSpPr>
            <p:cNvPr id="6" name="Rectangle 5">
              <a:extLst>
                <a:ext uri="{FF2B5EF4-FFF2-40B4-BE49-F238E27FC236}">
                  <a16:creationId xmlns:a16="http://schemas.microsoft.com/office/drawing/2014/main" id="{32B17C1D-86F5-4E85-AE74-65A8DB63CD91}"/>
                </a:ext>
              </a:extLst>
            </p:cNvPr>
            <p:cNvSpPr/>
            <p:nvPr/>
          </p:nvSpPr>
          <p:spPr>
            <a:xfrm>
              <a:off x="8021179" y="731520"/>
              <a:ext cx="4170821" cy="6126480"/>
            </a:xfrm>
            <a:prstGeom prst="rect">
              <a:avLst/>
            </a:prstGeom>
            <a:gradFill>
              <a:gsLst>
                <a:gs pos="0">
                  <a:schemeClr val="accent4">
                    <a:lumMod val="75000"/>
                    <a:alpha val="68000"/>
                  </a:schemeClr>
                </a:gs>
                <a:gs pos="100000">
                  <a:schemeClr val="accent5">
                    <a:lumMod val="50000"/>
                    <a:alpha val="74000"/>
                  </a:schemeClr>
                </a:gs>
              </a:gsLst>
              <a:lin ang="5400000" scaled="1"/>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TextBox 17">
              <a:extLst>
                <a:ext uri="{FF2B5EF4-FFF2-40B4-BE49-F238E27FC236}">
                  <a16:creationId xmlns:a16="http://schemas.microsoft.com/office/drawing/2014/main" id="{A956DB1F-D0AE-4342-AF84-3CCFD5F45462}"/>
                </a:ext>
              </a:extLst>
            </p:cNvPr>
            <p:cNvSpPr txBox="1"/>
            <p:nvPr/>
          </p:nvSpPr>
          <p:spPr>
            <a:xfrm>
              <a:off x="8285299" y="1334733"/>
              <a:ext cx="3745698" cy="2431435"/>
            </a:xfrm>
            <a:prstGeom prst="rect">
              <a:avLst/>
            </a:prstGeom>
            <a:noFill/>
          </p:spPr>
          <p:txBody>
            <a:bodyPr wrap="square" rtlCol="0">
              <a:spAutoFit/>
            </a:bodyPr>
            <a:lstStyle/>
            <a:p>
              <a:r>
                <a:rPr lang="en-IN" sz="3200" b="1" dirty="0">
                  <a:solidFill>
                    <a:schemeClr val="bg1"/>
                  </a:solidFill>
                  <a:latin typeface="Georgia" panose="02040502050405020303" pitchFamily="18" charset="0"/>
                </a:rPr>
                <a:t>OBJECTIVE 3:</a:t>
              </a:r>
              <a:endParaRPr lang="en-US" sz="3200" b="1" dirty="0">
                <a:solidFill>
                  <a:schemeClr val="bg1"/>
                </a:solidFill>
                <a:latin typeface="Georgia" panose="02040502050405020303" pitchFamily="18" charset="0"/>
              </a:endParaRPr>
            </a:p>
            <a:p>
              <a:endParaRPr lang="en-US" sz="2400" dirty="0">
                <a:solidFill>
                  <a:schemeClr val="bg1"/>
                </a:solidFill>
                <a:latin typeface="Georgia" panose="02040502050405020303" pitchFamily="18" charset="0"/>
              </a:endParaRPr>
            </a:p>
            <a:p>
              <a:r>
                <a:rPr lang="en-US" sz="2400" b="1" dirty="0">
                  <a:solidFill>
                    <a:schemeClr val="bg1"/>
                  </a:solidFill>
                  <a:latin typeface="Arial" panose="020B0604020202020204" pitchFamily="34" charset="0"/>
                  <a:cs typeface="Arial" panose="020B0604020202020204" pitchFamily="34" charset="0"/>
                </a:rPr>
                <a:t>Generation of LAI, DBH, Orchard Height, Canopy Circumference predicted value Maps. </a:t>
              </a:r>
            </a:p>
          </p:txBody>
        </p:sp>
      </p:grpSp>
      <p:grpSp>
        <p:nvGrpSpPr>
          <p:cNvPr id="10" name="Group 9">
            <a:extLst>
              <a:ext uri="{FF2B5EF4-FFF2-40B4-BE49-F238E27FC236}">
                <a16:creationId xmlns:a16="http://schemas.microsoft.com/office/drawing/2014/main" id="{13535ED3-3412-45E5-811E-3BD246F9541B}"/>
              </a:ext>
            </a:extLst>
          </p:cNvPr>
          <p:cNvGrpSpPr/>
          <p:nvPr/>
        </p:nvGrpSpPr>
        <p:grpSpPr>
          <a:xfrm>
            <a:off x="3799838" y="731520"/>
            <a:ext cx="4211181" cy="6126480"/>
            <a:chOff x="3799840" y="731520"/>
            <a:chExt cx="4211179" cy="6126480"/>
          </a:xfrm>
        </p:grpSpPr>
        <p:sp>
          <p:nvSpPr>
            <p:cNvPr id="7" name="Rectangle 6">
              <a:extLst>
                <a:ext uri="{FF2B5EF4-FFF2-40B4-BE49-F238E27FC236}">
                  <a16:creationId xmlns:a16="http://schemas.microsoft.com/office/drawing/2014/main" id="{5FAE733A-6BD2-4A73-A470-EDF2750A5C5C}"/>
                </a:ext>
              </a:extLst>
            </p:cNvPr>
            <p:cNvSpPr/>
            <p:nvPr/>
          </p:nvSpPr>
          <p:spPr>
            <a:xfrm>
              <a:off x="3799840" y="731520"/>
              <a:ext cx="4211179" cy="6126480"/>
            </a:xfrm>
            <a:prstGeom prst="rect">
              <a:avLst/>
            </a:prstGeom>
            <a:gradFill>
              <a:gsLst>
                <a:gs pos="0">
                  <a:schemeClr val="accent4">
                    <a:lumMod val="75000"/>
                    <a:alpha val="68000"/>
                  </a:schemeClr>
                </a:gs>
                <a:gs pos="100000">
                  <a:schemeClr val="accent5">
                    <a:lumMod val="50000"/>
                    <a:alpha val="74000"/>
                  </a:schemeClr>
                </a:gs>
              </a:gsLst>
              <a:lin ang="5400000" scaled="1"/>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0642396A-99AD-4F3A-B866-9F26EBF942CC}"/>
                </a:ext>
              </a:extLst>
            </p:cNvPr>
            <p:cNvSpPr txBox="1"/>
            <p:nvPr/>
          </p:nvSpPr>
          <p:spPr>
            <a:xfrm>
              <a:off x="4364261" y="1036558"/>
              <a:ext cx="3285670" cy="3816429"/>
            </a:xfrm>
            <a:prstGeom prst="rect">
              <a:avLst/>
            </a:prstGeom>
            <a:noFill/>
          </p:spPr>
          <p:txBody>
            <a:bodyPr wrap="square" rtlCol="0">
              <a:spAutoFit/>
            </a:bodyPr>
            <a:lstStyle/>
            <a:p>
              <a:endParaRPr lang="en-IN" dirty="0">
                <a:solidFill>
                  <a:schemeClr val="bg1"/>
                </a:solidFill>
                <a:latin typeface="Georgia" panose="02040502050405020303" pitchFamily="18" charset="0"/>
              </a:endParaRPr>
            </a:p>
            <a:p>
              <a:r>
                <a:rPr lang="en-IN" sz="3200" b="1" dirty="0">
                  <a:solidFill>
                    <a:schemeClr val="bg1"/>
                  </a:solidFill>
                  <a:latin typeface="Georgia" panose="02040502050405020303" pitchFamily="18" charset="0"/>
                </a:rPr>
                <a:t>OBJECTIVE 2:</a:t>
              </a:r>
            </a:p>
            <a:p>
              <a:endParaRPr lang="en-IN" sz="2400" dirty="0">
                <a:solidFill>
                  <a:schemeClr val="bg1"/>
                </a:solidFill>
                <a:latin typeface="Georgia" panose="02040502050405020303" pitchFamily="18" charset="0"/>
              </a:endParaRPr>
            </a:p>
            <a:p>
              <a:r>
                <a:rPr lang="en-IN" sz="2400" b="1" dirty="0">
                  <a:solidFill>
                    <a:schemeClr val="bg1"/>
                  </a:solidFill>
                  <a:latin typeface="Arial" panose="020B0604020202020204" pitchFamily="34" charset="0"/>
                  <a:cs typeface="Arial" panose="020B0604020202020204" pitchFamily="34" charset="0"/>
                </a:rPr>
                <a:t>To Develop Machine Learning Models for biophysical parameter retrieval  using combination of  SAR and Optical variables.</a:t>
              </a:r>
            </a:p>
          </p:txBody>
        </p:sp>
      </p:grpSp>
      <p:grpSp>
        <p:nvGrpSpPr>
          <p:cNvPr id="19" name="Group 18">
            <a:extLst>
              <a:ext uri="{FF2B5EF4-FFF2-40B4-BE49-F238E27FC236}">
                <a16:creationId xmlns:a16="http://schemas.microsoft.com/office/drawing/2014/main" id="{BF0A55DE-5578-4216-AF77-3B62F3F84E65}"/>
              </a:ext>
            </a:extLst>
          </p:cNvPr>
          <p:cNvGrpSpPr/>
          <p:nvPr/>
        </p:nvGrpSpPr>
        <p:grpSpPr>
          <a:xfrm>
            <a:off x="-1" y="772160"/>
            <a:ext cx="3799839" cy="6126480"/>
            <a:chOff x="3799840" y="772160"/>
            <a:chExt cx="4211179" cy="6126480"/>
          </a:xfrm>
        </p:grpSpPr>
        <p:sp>
          <p:nvSpPr>
            <p:cNvPr id="22" name="Rectangle 21">
              <a:extLst>
                <a:ext uri="{FF2B5EF4-FFF2-40B4-BE49-F238E27FC236}">
                  <a16:creationId xmlns:a16="http://schemas.microsoft.com/office/drawing/2014/main" id="{5E6A1DC7-832A-4545-8736-41602520B02B}"/>
                </a:ext>
              </a:extLst>
            </p:cNvPr>
            <p:cNvSpPr/>
            <p:nvPr/>
          </p:nvSpPr>
          <p:spPr>
            <a:xfrm>
              <a:off x="3799840" y="772160"/>
              <a:ext cx="4211179" cy="6126480"/>
            </a:xfrm>
            <a:prstGeom prst="rect">
              <a:avLst/>
            </a:prstGeom>
            <a:gradFill>
              <a:gsLst>
                <a:gs pos="0">
                  <a:schemeClr val="accent4">
                    <a:lumMod val="75000"/>
                    <a:alpha val="68000"/>
                  </a:schemeClr>
                </a:gs>
                <a:gs pos="100000">
                  <a:schemeClr val="accent5">
                    <a:lumMod val="50000"/>
                    <a:alpha val="74000"/>
                  </a:schemeClr>
                </a:gs>
              </a:gsLst>
              <a:lin ang="5400000" scaled="1"/>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TextBox 22">
              <a:extLst>
                <a:ext uri="{FF2B5EF4-FFF2-40B4-BE49-F238E27FC236}">
                  <a16:creationId xmlns:a16="http://schemas.microsoft.com/office/drawing/2014/main" id="{F201DC26-3801-44C4-AC8D-C07E620E20C5}"/>
                </a:ext>
              </a:extLst>
            </p:cNvPr>
            <p:cNvSpPr txBox="1"/>
            <p:nvPr/>
          </p:nvSpPr>
          <p:spPr>
            <a:xfrm>
              <a:off x="3979999" y="826867"/>
              <a:ext cx="3664311" cy="3662541"/>
            </a:xfrm>
            <a:prstGeom prst="rect">
              <a:avLst/>
            </a:prstGeom>
            <a:noFill/>
          </p:spPr>
          <p:txBody>
            <a:bodyPr wrap="square" rtlCol="0">
              <a:spAutoFit/>
            </a:bodyPr>
            <a:lstStyle/>
            <a:p>
              <a:endParaRPr lang="en-IN" sz="3200" dirty="0">
                <a:solidFill>
                  <a:schemeClr val="bg1"/>
                </a:solidFill>
                <a:latin typeface="Georgia" panose="02040502050405020303" pitchFamily="18" charset="0"/>
              </a:endParaRPr>
            </a:p>
            <a:p>
              <a:r>
                <a:rPr lang="en-IN" sz="3200" b="1" dirty="0">
                  <a:solidFill>
                    <a:schemeClr val="bg1"/>
                  </a:solidFill>
                  <a:latin typeface="Georgia" panose="02040502050405020303" pitchFamily="18" charset="0"/>
                </a:rPr>
                <a:t>OBJECTIVE 1:</a:t>
              </a:r>
            </a:p>
            <a:p>
              <a:endParaRPr lang="en-IN" sz="2400" dirty="0">
                <a:solidFill>
                  <a:schemeClr val="bg1"/>
                </a:solidFill>
                <a:latin typeface="Georgia" panose="02040502050405020303" pitchFamily="18" charset="0"/>
              </a:endParaRPr>
            </a:p>
            <a:p>
              <a:r>
                <a:rPr lang="en-IN" sz="2400" b="1" dirty="0">
                  <a:solidFill>
                    <a:schemeClr val="bg1"/>
                  </a:solidFill>
                  <a:latin typeface="Arial" panose="020B0604020202020204" pitchFamily="34" charset="0"/>
                  <a:cs typeface="Arial" panose="020B0604020202020204" pitchFamily="34" charset="0"/>
                </a:rPr>
                <a:t>To Assess the sensitivity of Mango tree biophysical parameters  with Optical and SAR Indices.</a:t>
              </a:r>
            </a:p>
          </p:txBody>
        </p:sp>
      </p:grpSp>
      <p:sp>
        <p:nvSpPr>
          <p:cNvPr id="24" name="Rectangle 23">
            <a:extLst>
              <a:ext uri="{FF2B5EF4-FFF2-40B4-BE49-F238E27FC236}">
                <a16:creationId xmlns:a16="http://schemas.microsoft.com/office/drawing/2014/main" id="{8DCBDD50-1E1B-4B4F-A179-A74EBFD5AEEA}"/>
              </a:ext>
            </a:extLst>
          </p:cNvPr>
          <p:cNvSpPr/>
          <p:nvPr/>
        </p:nvSpPr>
        <p:spPr>
          <a:xfrm>
            <a:off x="12636901" y="618567"/>
            <a:ext cx="11338560" cy="6024880"/>
          </a:xfrm>
          <a:prstGeom prst="rect">
            <a:avLst/>
          </a:prstGeom>
          <a:gradFill>
            <a:gsLst>
              <a:gs pos="0">
                <a:schemeClr val="accent2">
                  <a:lumMod val="15000"/>
                  <a:alpha val="3800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TextBox 24">
            <a:extLst>
              <a:ext uri="{FF2B5EF4-FFF2-40B4-BE49-F238E27FC236}">
                <a16:creationId xmlns:a16="http://schemas.microsoft.com/office/drawing/2014/main" id="{BEB835CA-34E4-4A4D-8A6B-9D71319CB4E3}"/>
              </a:ext>
            </a:extLst>
          </p:cNvPr>
          <p:cNvSpPr txBox="1"/>
          <p:nvPr/>
        </p:nvSpPr>
        <p:spPr>
          <a:xfrm>
            <a:off x="287551" y="-1520016"/>
            <a:ext cx="10840720" cy="646331"/>
          </a:xfrm>
          <a:prstGeom prst="rect">
            <a:avLst/>
          </a:prstGeom>
          <a:noFill/>
        </p:spPr>
        <p:txBody>
          <a:bodyPr wrap="square" rtlCol="0">
            <a:spAutoFit/>
          </a:bodyPr>
          <a:lstStyle/>
          <a:p>
            <a:r>
              <a:rPr lang="en-IN" sz="3600" dirty="0">
                <a:solidFill>
                  <a:schemeClr val="bg1"/>
                </a:solidFill>
                <a:latin typeface="Georgia" panose="02040502050405020303" pitchFamily="18" charset="0"/>
              </a:rPr>
              <a:t>LITERATURE SURVEY AND GAP IN RESEARCH</a:t>
            </a:r>
          </a:p>
        </p:txBody>
      </p:sp>
      <p:sp>
        <p:nvSpPr>
          <p:cNvPr id="26" name="TextBox 25">
            <a:extLst>
              <a:ext uri="{FF2B5EF4-FFF2-40B4-BE49-F238E27FC236}">
                <a16:creationId xmlns:a16="http://schemas.microsoft.com/office/drawing/2014/main" id="{3B0478E4-785E-45D9-BAB6-9EA1B2A65BEB}"/>
              </a:ext>
            </a:extLst>
          </p:cNvPr>
          <p:cNvSpPr txBox="1"/>
          <p:nvPr/>
        </p:nvSpPr>
        <p:spPr>
          <a:xfrm>
            <a:off x="955040" y="9301157"/>
            <a:ext cx="10428178" cy="4401205"/>
          </a:xfrm>
          <a:prstGeom prst="rect">
            <a:avLst/>
          </a:prstGeom>
          <a:noFill/>
        </p:spPr>
        <p:txBody>
          <a:bodyPr wrap="square" rtlCol="0">
            <a:spAutoFit/>
          </a:bodyPr>
          <a:lstStyle/>
          <a:p>
            <a:pPr marL="342900" indent="-342900">
              <a:buFont typeface="Arial" panose="020B0604020202020204" pitchFamily="34" charset="0"/>
              <a:buChar char="•"/>
            </a:pPr>
            <a:r>
              <a:rPr lang="en-IN" sz="1400" b="1" dirty="0">
                <a:solidFill>
                  <a:schemeClr val="bg1"/>
                </a:solidFill>
                <a:latin typeface="Georgia" panose="02040502050405020303" pitchFamily="18" charset="0"/>
              </a:rPr>
              <a:t>Very few studies have been conducted to map mango orchards using Remote sensing. A study was conducted in 2014 which used high resolution data for generation of an inventory for orchards.</a:t>
            </a:r>
          </a:p>
          <a:p>
            <a:pPr marL="342900" indent="-342900">
              <a:buFont typeface="Arial" panose="020B0604020202020204" pitchFamily="34" charset="0"/>
              <a:buChar char="•"/>
            </a:pPr>
            <a:endParaRPr lang="en-IN" sz="1400" b="1" dirty="0">
              <a:solidFill>
                <a:schemeClr val="bg1"/>
              </a:solidFill>
              <a:latin typeface="Georgia" panose="02040502050405020303" pitchFamily="18" charset="0"/>
            </a:endParaRPr>
          </a:p>
          <a:p>
            <a:pPr marL="342900" indent="-342900">
              <a:buFont typeface="Arial" panose="020B0604020202020204" pitchFamily="34" charset="0"/>
              <a:buChar char="•"/>
            </a:pPr>
            <a:r>
              <a:rPr lang="en-IN" sz="1400" b="1" dirty="0">
                <a:solidFill>
                  <a:schemeClr val="bg1"/>
                </a:solidFill>
                <a:latin typeface="Georgia" panose="02040502050405020303" pitchFamily="18" charset="0"/>
              </a:rPr>
              <a:t>A review on the use of Sentinel-2 data for phenological studies state that very few studies have been carried out on the use of Red-Edge bands for phenological studies. Some studies have shown the potential of these bands require more research in this direction. To substantiate the capabilities of Sentinel-2 imagery for monitoring phenology, more studies must be carried out (</a:t>
            </a:r>
            <a:r>
              <a:rPr lang="en-IN" sz="1400" b="1" dirty="0" err="1">
                <a:solidFill>
                  <a:schemeClr val="bg1"/>
                </a:solidFill>
                <a:latin typeface="Georgia" panose="02040502050405020303" pitchFamily="18" charset="0"/>
              </a:rPr>
              <a:t>Misra</a:t>
            </a:r>
            <a:r>
              <a:rPr lang="en-IN" sz="1400" b="1" dirty="0">
                <a:solidFill>
                  <a:schemeClr val="bg1"/>
                </a:solidFill>
                <a:latin typeface="Georgia" panose="02040502050405020303" pitchFamily="18" charset="0"/>
              </a:rPr>
              <a:t> et al.,2020).</a:t>
            </a:r>
          </a:p>
          <a:p>
            <a:pPr marL="342900" indent="-342900">
              <a:buFont typeface="Arial" panose="020B0604020202020204" pitchFamily="34" charset="0"/>
              <a:buChar char="•"/>
            </a:pPr>
            <a:endParaRPr lang="en-IN" sz="1400" b="1" dirty="0">
              <a:solidFill>
                <a:schemeClr val="bg1"/>
              </a:solidFill>
              <a:latin typeface="Georgia" panose="02040502050405020303" pitchFamily="18" charset="0"/>
            </a:endParaRPr>
          </a:p>
          <a:p>
            <a:pPr marL="342900" indent="-342900">
              <a:buFont typeface="Arial" panose="020B0604020202020204" pitchFamily="34" charset="0"/>
              <a:buChar char="•"/>
            </a:pPr>
            <a:r>
              <a:rPr lang="en-US" sz="1400" b="1" dirty="0">
                <a:solidFill>
                  <a:schemeClr val="bg1"/>
                </a:solidFill>
                <a:latin typeface="Georgia" panose="02040502050405020303" pitchFamily="18" charset="0"/>
              </a:rPr>
              <a:t>Debastiani et al. (2019) were one of the pioneers to use Sentinel-1 imagery to estimate above-ground biomass in the Amazon region, specifically in the Jamari National Forest, State of Rondônia, using not only SAR backscatter at VV and VH polarizations as well as texture metrics and the combination with vegetation indexes from Sentinel-2 optical data. The authors concluded that the use of Sentinel-1 C-band allowed to accurately quantify (RMSE = 23.9%) forest biophysical parameters, however, the integration of optical and texture data enabled an improvement in modeling when compared only with the SAR data, and the Random Tree algorithm was the model with best performance among the others evaluated.</a:t>
            </a:r>
          </a:p>
          <a:p>
            <a:pPr marL="342900" indent="-342900">
              <a:buFont typeface="Arial" panose="020B0604020202020204" pitchFamily="34" charset="0"/>
              <a:buChar char="•"/>
            </a:pPr>
            <a:endParaRPr lang="en-US" sz="1400" b="1" dirty="0">
              <a:solidFill>
                <a:schemeClr val="bg1"/>
              </a:solidFill>
              <a:latin typeface="Georgia" panose="02040502050405020303" pitchFamily="18" charset="0"/>
            </a:endParaRPr>
          </a:p>
          <a:p>
            <a:pPr marL="342900" indent="-342900">
              <a:buFont typeface="Arial" panose="020B0604020202020204" pitchFamily="34" charset="0"/>
              <a:buChar char="•"/>
            </a:pPr>
            <a:r>
              <a:rPr lang="en-US" sz="1400" b="1" dirty="0">
                <a:solidFill>
                  <a:schemeClr val="bg1"/>
                </a:solidFill>
                <a:latin typeface="Georgia" panose="02040502050405020303" pitchFamily="18" charset="0"/>
              </a:rPr>
              <a:t>SAR image is relevant for the modeling of aboveground biomass with errors inferior to 20%, demonstrating the potential of use of SAR data and techniques to estimate biomass of natural and planted forests when compared to field inventory only, optimizing the survey of information in large areas with acceptable precision (SANTOS et al., 2014).</a:t>
            </a:r>
            <a:endParaRPr lang="en-IN" sz="1400" b="1" dirty="0">
              <a:solidFill>
                <a:schemeClr val="bg1"/>
              </a:solidFill>
              <a:latin typeface="Georgia" panose="02040502050405020303" pitchFamily="18" charset="0"/>
            </a:endParaRPr>
          </a:p>
        </p:txBody>
      </p:sp>
    </p:spTree>
    <p:extLst>
      <p:ext uri="{BB962C8B-B14F-4D97-AF65-F5344CB8AC3E}">
        <p14:creationId xmlns:p14="http://schemas.microsoft.com/office/powerpoint/2010/main" val="793191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0-#ppt_w/2"/>
                                          </p:val>
                                        </p:tav>
                                        <p:tav tm="100000">
                                          <p:val>
                                            <p:strVal val="#ppt_x"/>
                                          </p:val>
                                        </p:tav>
                                      </p:tavLst>
                                    </p:anim>
                                    <p:anim calcmode="lin" valueType="num">
                                      <p:cBhvr additive="base">
                                        <p:cTn id="12" dur="500" fill="hold"/>
                                        <p:tgtEl>
                                          <p:spTgt spid="19"/>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0-#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0-#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6B45092-EFB9-4449-9821-8AAD5536DD91}"/>
              </a:ext>
            </a:extLst>
          </p:cNvPr>
          <p:cNvSpPr/>
          <p:nvPr/>
        </p:nvSpPr>
        <p:spPr>
          <a:xfrm>
            <a:off x="335280" y="528320"/>
            <a:ext cx="11338560" cy="6024880"/>
          </a:xfrm>
          <a:prstGeom prst="rect">
            <a:avLst/>
          </a:prstGeom>
          <a:gradFill>
            <a:gsLst>
              <a:gs pos="0">
                <a:schemeClr val="accent2">
                  <a:lumMod val="15000"/>
                  <a:alpha val="3800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354A7D46-71EA-4994-B258-1AB7175FE674}"/>
              </a:ext>
            </a:extLst>
          </p:cNvPr>
          <p:cNvSpPr txBox="1"/>
          <p:nvPr/>
        </p:nvSpPr>
        <p:spPr>
          <a:xfrm>
            <a:off x="406400" y="677572"/>
            <a:ext cx="10840720" cy="646331"/>
          </a:xfrm>
          <a:prstGeom prst="rect">
            <a:avLst/>
          </a:prstGeom>
          <a:noFill/>
        </p:spPr>
        <p:txBody>
          <a:bodyPr wrap="square" rtlCol="0">
            <a:spAutoFit/>
          </a:bodyPr>
          <a:lstStyle/>
          <a:p>
            <a:r>
              <a:rPr lang="en-IN" sz="3600" dirty="0">
                <a:solidFill>
                  <a:schemeClr val="bg1"/>
                </a:solidFill>
                <a:latin typeface="Georgia" panose="02040502050405020303" pitchFamily="18" charset="0"/>
              </a:rPr>
              <a:t>LITERATURE SURVEY AND GAP IN RESEARCH</a:t>
            </a:r>
          </a:p>
        </p:txBody>
      </p:sp>
      <p:grpSp>
        <p:nvGrpSpPr>
          <p:cNvPr id="4" name="Group 3">
            <a:extLst>
              <a:ext uri="{FF2B5EF4-FFF2-40B4-BE49-F238E27FC236}">
                <a16:creationId xmlns:a16="http://schemas.microsoft.com/office/drawing/2014/main" id="{4AFF068B-B4BC-4F69-BD6D-1D0531FBBD02}"/>
              </a:ext>
            </a:extLst>
          </p:cNvPr>
          <p:cNvGrpSpPr/>
          <p:nvPr/>
        </p:nvGrpSpPr>
        <p:grpSpPr>
          <a:xfrm>
            <a:off x="20936425" y="664678"/>
            <a:ext cx="4211180" cy="6126480"/>
            <a:chOff x="8021179" y="731520"/>
            <a:chExt cx="4170821" cy="6126480"/>
          </a:xfrm>
        </p:grpSpPr>
        <p:sp>
          <p:nvSpPr>
            <p:cNvPr id="7" name="Rectangle 6">
              <a:extLst>
                <a:ext uri="{FF2B5EF4-FFF2-40B4-BE49-F238E27FC236}">
                  <a16:creationId xmlns:a16="http://schemas.microsoft.com/office/drawing/2014/main" id="{197D8BC7-B7B9-4726-88B4-8A8A3E31B8D5}"/>
                </a:ext>
              </a:extLst>
            </p:cNvPr>
            <p:cNvSpPr/>
            <p:nvPr/>
          </p:nvSpPr>
          <p:spPr>
            <a:xfrm>
              <a:off x="8021179" y="731520"/>
              <a:ext cx="4170821" cy="6126480"/>
            </a:xfrm>
            <a:prstGeom prst="rect">
              <a:avLst/>
            </a:prstGeom>
            <a:gradFill>
              <a:gsLst>
                <a:gs pos="0">
                  <a:schemeClr val="accent4">
                    <a:lumMod val="75000"/>
                    <a:alpha val="68000"/>
                  </a:schemeClr>
                </a:gs>
                <a:gs pos="100000">
                  <a:schemeClr val="accent5">
                    <a:lumMod val="50000"/>
                    <a:alpha val="74000"/>
                  </a:schemeClr>
                </a:gs>
              </a:gsLst>
              <a:lin ang="5400000" scaled="1"/>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AE6492A5-98F8-42DB-A471-EEA77A0343F3}"/>
                </a:ext>
              </a:extLst>
            </p:cNvPr>
            <p:cNvSpPr txBox="1"/>
            <p:nvPr/>
          </p:nvSpPr>
          <p:spPr>
            <a:xfrm>
              <a:off x="8285299" y="1334733"/>
              <a:ext cx="3745698" cy="2062103"/>
            </a:xfrm>
            <a:prstGeom prst="rect">
              <a:avLst/>
            </a:prstGeom>
            <a:noFill/>
          </p:spPr>
          <p:txBody>
            <a:bodyPr wrap="square" rtlCol="0">
              <a:spAutoFit/>
            </a:bodyPr>
            <a:lstStyle/>
            <a:p>
              <a:r>
                <a:rPr lang="en-IN" sz="3200" dirty="0">
                  <a:solidFill>
                    <a:schemeClr val="bg1"/>
                  </a:solidFill>
                  <a:latin typeface="Georgia" panose="02040502050405020303" pitchFamily="18" charset="0"/>
                </a:rPr>
                <a:t>OBJECTIVE 3:</a:t>
              </a:r>
              <a:endParaRPr lang="en-US" sz="3200" dirty="0">
                <a:solidFill>
                  <a:schemeClr val="bg1"/>
                </a:solidFill>
                <a:latin typeface="Georgia" panose="02040502050405020303" pitchFamily="18" charset="0"/>
              </a:endParaRPr>
            </a:p>
            <a:p>
              <a:endParaRPr lang="en-US" sz="2400" dirty="0">
                <a:solidFill>
                  <a:schemeClr val="bg1"/>
                </a:solidFill>
                <a:latin typeface="Georgia" panose="02040502050405020303" pitchFamily="18" charset="0"/>
              </a:endParaRPr>
            </a:p>
            <a:p>
              <a:r>
                <a:rPr lang="en-US" sz="2400" dirty="0">
                  <a:solidFill>
                    <a:schemeClr val="bg1"/>
                  </a:solidFill>
                  <a:latin typeface="Georgia" panose="02040502050405020303" pitchFamily="18" charset="0"/>
                </a:rPr>
                <a:t>Generation of Maps for visual interpretation of the predicted parameters.</a:t>
              </a:r>
            </a:p>
          </p:txBody>
        </p:sp>
      </p:grpSp>
      <p:grpSp>
        <p:nvGrpSpPr>
          <p:cNvPr id="9" name="Group 8">
            <a:extLst>
              <a:ext uri="{FF2B5EF4-FFF2-40B4-BE49-F238E27FC236}">
                <a16:creationId xmlns:a16="http://schemas.microsoft.com/office/drawing/2014/main" id="{CF1D3FAF-31AC-4E0E-A2B8-B64816E8C5EA}"/>
              </a:ext>
            </a:extLst>
          </p:cNvPr>
          <p:cNvGrpSpPr/>
          <p:nvPr/>
        </p:nvGrpSpPr>
        <p:grpSpPr>
          <a:xfrm>
            <a:off x="16755442" y="664678"/>
            <a:ext cx="4211181" cy="6126480"/>
            <a:chOff x="3799840" y="731520"/>
            <a:chExt cx="4211179" cy="6126480"/>
          </a:xfrm>
        </p:grpSpPr>
        <p:sp>
          <p:nvSpPr>
            <p:cNvPr id="10" name="Rectangle 9">
              <a:extLst>
                <a:ext uri="{FF2B5EF4-FFF2-40B4-BE49-F238E27FC236}">
                  <a16:creationId xmlns:a16="http://schemas.microsoft.com/office/drawing/2014/main" id="{E0D5D5C4-8464-4EA0-BADD-2F3F6AECF2B3}"/>
                </a:ext>
              </a:extLst>
            </p:cNvPr>
            <p:cNvSpPr/>
            <p:nvPr/>
          </p:nvSpPr>
          <p:spPr>
            <a:xfrm>
              <a:off x="3799840" y="731520"/>
              <a:ext cx="4211179" cy="6126480"/>
            </a:xfrm>
            <a:prstGeom prst="rect">
              <a:avLst/>
            </a:prstGeom>
            <a:gradFill>
              <a:gsLst>
                <a:gs pos="0">
                  <a:schemeClr val="accent4">
                    <a:lumMod val="75000"/>
                    <a:alpha val="68000"/>
                  </a:schemeClr>
                </a:gs>
                <a:gs pos="100000">
                  <a:schemeClr val="accent5">
                    <a:lumMod val="50000"/>
                    <a:alpha val="74000"/>
                  </a:schemeClr>
                </a:gs>
              </a:gsLst>
              <a:lin ang="5400000" scaled="1"/>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4D1F0163-62B6-4749-881E-2A5E94E59A0D}"/>
                </a:ext>
              </a:extLst>
            </p:cNvPr>
            <p:cNvSpPr txBox="1"/>
            <p:nvPr/>
          </p:nvSpPr>
          <p:spPr>
            <a:xfrm>
              <a:off x="4364261" y="1036558"/>
              <a:ext cx="3285670" cy="3447098"/>
            </a:xfrm>
            <a:prstGeom prst="rect">
              <a:avLst/>
            </a:prstGeom>
            <a:noFill/>
          </p:spPr>
          <p:txBody>
            <a:bodyPr wrap="square" rtlCol="0">
              <a:spAutoFit/>
            </a:bodyPr>
            <a:lstStyle/>
            <a:p>
              <a:endParaRPr lang="en-IN" dirty="0">
                <a:solidFill>
                  <a:schemeClr val="bg1"/>
                </a:solidFill>
                <a:latin typeface="Georgia" panose="02040502050405020303" pitchFamily="18" charset="0"/>
              </a:endParaRPr>
            </a:p>
            <a:p>
              <a:r>
                <a:rPr lang="en-IN" sz="3200" dirty="0">
                  <a:solidFill>
                    <a:schemeClr val="bg1"/>
                  </a:solidFill>
                  <a:latin typeface="Georgia" panose="02040502050405020303" pitchFamily="18" charset="0"/>
                </a:rPr>
                <a:t>OBJECTIVE 2:</a:t>
              </a:r>
            </a:p>
            <a:p>
              <a:endParaRPr lang="en-IN" sz="2400" dirty="0">
                <a:solidFill>
                  <a:schemeClr val="bg1"/>
                </a:solidFill>
                <a:latin typeface="Georgia" panose="02040502050405020303" pitchFamily="18" charset="0"/>
              </a:endParaRPr>
            </a:p>
            <a:p>
              <a:r>
                <a:rPr lang="en-IN" sz="2400" dirty="0">
                  <a:solidFill>
                    <a:schemeClr val="bg1"/>
                  </a:solidFill>
                  <a:latin typeface="Georgia" panose="02040502050405020303" pitchFamily="18" charset="0"/>
                </a:rPr>
                <a:t>To Develop Machine Learning Models for biophysical parameter retrieval  using combination of  SAR and Optical region.</a:t>
              </a:r>
            </a:p>
          </p:txBody>
        </p:sp>
      </p:grpSp>
      <p:grpSp>
        <p:nvGrpSpPr>
          <p:cNvPr id="12" name="Group 11">
            <a:extLst>
              <a:ext uri="{FF2B5EF4-FFF2-40B4-BE49-F238E27FC236}">
                <a16:creationId xmlns:a16="http://schemas.microsoft.com/office/drawing/2014/main" id="{4454852A-12FB-4368-BCAB-D0F28B9B9116}"/>
              </a:ext>
            </a:extLst>
          </p:cNvPr>
          <p:cNvGrpSpPr/>
          <p:nvPr/>
        </p:nvGrpSpPr>
        <p:grpSpPr>
          <a:xfrm>
            <a:off x="12955603" y="664678"/>
            <a:ext cx="3799839" cy="6126480"/>
            <a:chOff x="3799840" y="731520"/>
            <a:chExt cx="4211179" cy="6126480"/>
          </a:xfrm>
        </p:grpSpPr>
        <p:sp>
          <p:nvSpPr>
            <p:cNvPr id="13" name="Rectangle 12">
              <a:extLst>
                <a:ext uri="{FF2B5EF4-FFF2-40B4-BE49-F238E27FC236}">
                  <a16:creationId xmlns:a16="http://schemas.microsoft.com/office/drawing/2014/main" id="{AF158CD6-2F23-4D1A-8A16-1ACB81E022E6}"/>
                </a:ext>
              </a:extLst>
            </p:cNvPr>
            <p:cNvSpPr/>
            <p:nvPr/>
          </p:nvSpPr>
          <p:spPr>
            <a:xfrm>
              <a:off x="3799840" y="731520"/>
              <a:ext cx="4211179" cy="6126480"/>
            </a:xfrm>
            <a:prstGeom prst="rect">
              <a:avLst/>
            </a:prstGeom>
            <a:gradFill>
              <a:gsLst>
                <a:gs pos="0">
                  <a:schemeClr val="accent4">
                    <a:lumMod val="75000"/>
                    <a:alpha val="68000"/>
                  </a:schemeClr>
                </a:gs>
                <a:gs pos="100000">
                  <a:schemeClr val="accent5">
                    <a:lumMod val="50000"/>
                    <a:alpha val="74000"/>
                  </a:schemeClr>
                </a:gs>
              </a:gsLst>
              <a:lin ang="5400000" scaled="1"/>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1820DEC5-0BF3-41F5-888A-4261EE607766}"/>
                </a:ext>
              </a:extLst>
            </p:cNvPr>
            <p:cNvSpPr txBox="1"/>
            <p:nvPr/>
          </p:nvSpPr>
          <p:spPr>
            <a:xfrm>
              <a:off x="3979999" y="826867"/>
              <a:ext cx="3664311" cy="3662541"/>
            </a:xfrm>
            <a:prstGeom prst="rect">
              <a:avLst/>
            </a:prstGeom>
            <a:noFill/>
          </p:spPr>
          <p:txBody>
            <a:bodyPr wrap="square" rtlCol="0">
              <a:spAutoFit/>
            </a:bodyPr>
            <a:lstStyle/>
            <a:p>
              <a:endParaRPr lang="en-IN" sz="3200" dirty="0">
                <a:solidFill>
                  <a:schemeClr val="bg1"/>
                </a:solidFill>
                <a:latin typeface="Georgia" panose="02040502050405020303" pitchFamily="18" charset="0"/>
              </a:endParaRPr>
            </a:p>
            <a:p>
              <a:r>
                <a:rPr lang="en-IN" sz="3200" dirty="0">
                  <a:solidFill>
                    <a:schemeClr val="bg1"/>
                  </a:solidFill>
                  <a:latin typeface="Georgia" panose="02040502050405020303" pitchFamily="18" charset="0"/>
                </a:rPr>
                <a:t>OBJECTIVE 1:</a:t>
              </a:r>
            </a:p>
            <a:p>
              <a:endParaRPr lang="en-IN" sz="2400" dirty="0">
                <a:solidFill>
                  <a:schemeClr val="bg1"/>
                </a:solidFill>
                <a:latin typeface="Georgia" panose="02040502050405020303" pitchFamily="18" charset="0"/>
              </a:endParaRPr>
            </a:p>
            <a:p>
              <a:r>
                <a:rPr lang="en-IN" sz="2400" dirty="0">
                  <a:solidFill>
                    <a:schemeClr val="bg1"/>
                  </a:solidFill>
                  <a:latin typeface="Georgia" panose="02040502050405020303" pitchFamily="18" charset="0"/>
                </a:rPr>
                <a:t>To Assess the sensitivity of Mango tree biophysical parameters  with Optical and SAR Indices.</a:t>
              </a:r>
            </a:p>
          </p:txBody>
        </p:sp>
      </p:grpSp>
      <p:grpSp>
        <p:nvGrpSpPr>
          <p:cNvPr id="15" name="Group 14">
            <a:extLst>
              <a:ext uri="{FF2B5EF4-FFF2-40B4-BE49-F238E27FC236}">
                <a16:creationId xmlns:a16="http://schemas.microsoft.com/office/drawing/2014/main" id="{EC70E915-76D5-457E-BE54-FEBA51323ADE}"/>
              </a:ext>
            </a:extLst>
          </p:cNvPr>
          <p:cNvGrpSpPr/>
          <p:nvPr/>
        </p:nvGrpSpPr>
        <p:grpSpPr>
          <a:xfrm>
            <a:off x="-12598400" y="59005"/>
            <a:ext cx="12192000" cy="731520"/>
            <a:chOff x="0" y="0"/>
            <a:chExt cx="12192000" cy="731520"/>
          </a:xfrm>
        </p:grpSpPr>
        <p:sp>
          <p:nvSpPr>
            <p:cNvPr id="16" name="Rectangle 15">
              <a:extLst>
                <a:ext uri="{FF2B5EF4-FFF2-40B4-BE49-F238E27FC236}">
                  <a16:creationId xmlns:a16="http://schemas.microsoft.com/office/drawing/2014/main" id="{62DE98B4-C0CB-4EDC-9C05-21206453328D}"/>
                </a:ext>
              </a:extLst>
            </p:cNvPr>
            <p:cNvSpPr/>
            <p:nvPr/>
          </p:nvSpPr>
          <p:spPr>
            <a:xfrm>
              <a:off x="0" y="0"/>
              <a:ext cx="12192000" cy="731520"/>
            </a:xfrm>
            <a:prstGeom prst="rect">
              <a:avLst/>
            </a:prstGeom>
            <a:gradFill>
              <a:gsLst>
                <a:gs pos="0">
                  <a:schemeClr val="accent4">
                    <a:lumMod val="75000"/>
                    <a:alpha val="68000"/>
                  </a:schemeClr>
                </a:gs>
                <a:gs pos="100000">
                  <a:schemeClr val="accent5">
                    <a:lumMod val="50000"/>
                    <a:alpha val="74000"/>
                  </a:schemeClr>
                </a:gs>
              </a:gsLst>
              <a:lin ang="5400000" scaled="1"/>
            </a:gra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9987AF5F-2FE7-465E-A0A1-7DB3D2551391}"/>
                </a:ext>
              </a:extLst>
            </p:cNvPr>
            <p:cNvSpPr txBox="1"/>
            <p:nvPr/>
          </p:nvSpPr>
          <p:spPr>
            <a:xfrm>
              <a:off x="203200" y="95347"/>
              <a:ext cx="7081520" cy="523220"/>
            </a:xfrm>
            <a:prstGeom prst="rect">
              <a:avLst/>
            </a:prstGeom>
            <a:noFill/>
          </p:spPr>
          <p:txBody>
            <a:bodyPr wrap="square" rtlCol="0">
              <a:spAutoFit/>
            </a:bodyPr>
            <a:lstStyle/>
            <a:p>
              <a:r>
                <a:rPr lang="en-IN" sz="2800" dirty="0">
                  <a:solidFill>
                    <a:schemeClr val="bg1"/>
                  </a:solidFill>
                  <a:latin typeface="Georgia" panose="02040502050405020303" pitchFamily="18" charset="0"/>
                </a:rPr>
                <a:t>OBJECTIVES</a:t>
              </a:r>
            </a:p>
          </p:txBody>
        </p:sp>
      </p:grpSp>
      <p:sp>
        <p:nvSpPr>
          <p:cNvPr id="19" name="TextBox 18">
            <a:extLst>
              <a:ext uri="{FF2B5EF4-FFF2-40B4-BE49-F238E27FC236}">
                <a16:creationId xmlns:a16="http://schemas.microsoft.com/office/drawing/2014/main" id="{EF8C9D6E-F3A3-459F-A9EE-03965B149B27}"/>
              </a:ext>
            </a:extLst>
          </p:cNvPr>
          <p:cNvSpPr txBox="1"/>
          <p:nvPr/>
        </p:nvSpPr>
        <p:spPr>
          <a:xfrm>
            <a:off x="575102" y="-697300"/>
            <a:ext cx="8666480" cy="461665"/>
          </a:xfrm>
          <a:prstGeom prst="rect">
            <a:avLst/>
          </a:prstGeom>
          <a:noFill/>
        </p:spPr>
        <p:txBody>
          <a:bodyPr wrap="square" rtlCol="0">
            <a:spAutoFit/>
          </a:bodyPr>
          <a:lstStyle/>
          <a:p>
            <a:r>
              <a:rPr lang="en-IN" sz="2400" b="1" dirty="0">
                <a:solidFill>
                  <a:schemeClr val="bg1"/>
                </a:solidFill>
                <a:latin typeface="Georgia" panose="02040502050405020303" pitchFamily="18" charset="0"/>
              </a:rPr>
              <a:t>METHODOLOGY CHART</a:t>
            </a:r>
          </a:p>
        </p:txBody>
      </p:sp>
      <p:sp>
        <p:nvSpPr>
          <p:cNvPr id="20" name="Rectangle 19">
            <a:extLst>
              <a:ext uri="{FF2B5EF4-FFF2-40B4-BE49-F238E27FC236}">
                <a16:creationId xmlns:a16="http://schemas.microsoft.com/office/drawing/2014/main" id="{52920834-C55B-4650-ACB5-B442F4166B87}"/>
              </a:ext>
            </a:extLst>
          </p:cNvPr>
          <p:cNvSpPr/>
          <p:nvPr/>
        </p:nvSpPr>
        <p:spPr>
          <a:xfrm>
            <a:off x="12486640" y="568158"/>
            <a:ext cx="11562080" cy="6024880"/>
          </a:xfrm>
          <a:prstGeom prst="rect">
            <a:avLst/>
          </a:prstGeom>
          <a:gradFill>
            <a:gsLst>
              <a:gs pos="0">
                <a:schemeClr val="accent2">
                  <a:alpha val="56000"/>
                  <a:lumMod val="4100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C1DCCC4F-455D-49C0-AFAF-DEF5A59BBEB4}"/>
              </a:ext>
            </a:extLst>
          </p:cNvPr>
          <p:cNvSpPr txBox="1"/>
          <p:nvPr/>
        </p:nvSpPr>
        <p:spPr>
          <a:xfrm>
            <a:off x="575102" y="1690062"/>
            <a:ext cx="10428178" cy="3139321"/>
          </a:xfrm>
          <a:prstGeom prst="rect">
            <a:avLst/>
          </a:prstGeom>
          <a:noFill/>
        </p:spPr>
        <p:txBody>
          <a:bodyPr wrap="square" rtlCol="0">
            <a:spAutoFit/>
          </a:bodyPr>
          <a:lstStyle/>
          <a:p>
            <a:pPr marL="342900" indent="-342900">
              <a:buFont typeface="Arial" panose="020B0604020202020204" pitchFamily="34" charset="0"/>
              <a:buChar char="•"/>
            </a:pPr>
            <a:r>
              <a:rPr lang="en-IN" dirty="0">
                <a:solidFill>
                  <a:schemeClr val="bg1"/>
                </a:solidFill>
                <a:latin typeface="Arial" panose="020B0604020202020204" pitchFamily="34" charset="0"/>
                <a:cs typeface="Arial" panose="020B0604020202020204" pitchFamily="34" charset="0"/>
              </a:rPr>
              <a:t> </a:t>
            </a:r>
            <a:r>
              <a:rPr lang="en-IN" b="1" dirty="0">
                <a:solidFill>
                  <a:schemeClr val="bg1"/>
                </a:solidFill>
                <a:latin typeface="Arial" panose="020B0604020202020204" pitchFamily="34" charset="0"/>
                <a:cs typeface="Arial" panose="020B0604020202020204" pitchFamily="34" charset="0"/>
              </a:rPr>
              <a:t>Limited Mango Orchard Mapping Studies: Remote sensing studies on mapping mango orchards are scarce.</a:t>
            </a:r>
          </a:p>
          <a:p>
            <a:endParaRPr lang="en-IN" b="1" dirty="0">
              <a:solidFill>
                <a:schemeClr val="bg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IN" b="1" dirty="0">
                <a:solidFill>
                  <a:schemeClr val="bg1"/>
                </a:solidFill>
                <a:latin typeface="Arial" panose="020B0604020202020204" pitchFamily="34" charset="0"/>
                <a:cs typeface="Arial" panose="020B0604020202020204" pitchFamily="34" charset="0"/>
              </a:rPr>
              <a:t> </a:t>
            </a:r>
            <a:r>
              <a:rPr lang="en-US" b="1" dirty="0">
                <a:solidFill>
                  <a:schemeClr val="bg1"/>
                </a:solidFill>
                <a:latin typeface="Arial" panose="020B0604020202020204" pitchFamily="34" charset="0"/>
                <a:cs typeface="Arial" panose="020B0604020202020204" pitchFamily="34" charset="0"/>
              </a:rPr>
              <a:t>Misra, G., Cawkwell, F., &amp; Wingler, A. (Year). Status of phenological research using Sentinel-2 data: A review. </a:t>
            </a:r>
          </a:p>
          <a:p>
            <a:pPr marL="342900" indent="-342900">
              <a:buFont typeface="Arial" panose="020B0604020202020204" pitchFamily="34" charset="0"/>
              <a:buChar char="•"/>
            </a:pPr>
            <a:endParaRPr lang="en-IN" b="1" dirty="0">
              <a:solidFill>
                <a:schemeClr val="bg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1800" b="1" i="0" u="none" strike="noStrike" dirty="0">
                <a:solidFill>
                  <a:schemeClr val="bg1"/>
                </a:solidFill>
                <a:effectLst/>
                <a:latin typeface="Arial" panose="020B0604020202020204" pitchFamily="34" charset="0"/>
                <a:cs typeface="Arial" panose="020B0604020202020204" pitchFamily="34" charset="0"/>
              </a:rPr>
              <a:t>Jesus, J. B., &amp; Kuplich, T. M. (2020). Applications of SAR data to estimate forest biophysical variables in Brazil. Cerne, 26(1), 88-97.</a:t>
            </a:r>
          </a:p>
          <a:p>
            <a:pPr marL="342900" indent="-342900">
              <a:buFont typeface="Arial" panose="020B0604020202020204" pitchFamily="34" charset="0"/>
              <a:buChar char="•"/>
            </a:pPr>
            <a:endParaRPr lang="en-US" sz="1800" b="1" i="0" u="none" strike="noStrike" dirty="0">
              <a:solidFill>
                <a:schemeClr val="bg1"/>
              </a:solidFill>
              <a:effectLst/>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b="1" dirty="0">
              <a:solidFill>
                <a:schemeClr val="bg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b="1" dirty="0">
                <a:solidFill>
                  <a:schemeClr val="bg1"/>
                </a:solidFill>
                <a:latin typeface="Arial" panose="020B0604020202020204" pitchFamily="34" charset="0"/>
                <a:cs typeface="Arial" panose="020B0604020202020204" pitchFamily="34" charset="0"/>
              </a:rPr>
              <a:t>Incorporation of ML Models.</a:t>
            </a:r>
            <a:endParaRPr lang="en-IN" b="1" dirty="0">
              <a:solidFill>
                <a:schemeClr val="bg1"/>
              </a:solidFill>
              <a:latin typeface="Arial" panose="020B0604020202020204" pitchFamily="34" charset="0"/>
              <a:cs typeface="Arial" panose="020B0604020202020204" pitchFamily="34" charset="0"/>
            </a:endParaRPr>
          </a:p>
        </p:txBody>
      </p:sp>
      <p:pic>
        <p:nvPicPr>
          <p:cNvPr id="21" name="Picture 20">
            <a:extLst>
              <a:ext uri="{FF2B5EF4-FFF2-40B4-BE49-F238E27FC236}">
                <a16:creationId xmlns:a16="http://schemas.microsoft.com/office/drawing/2014/main" id="{EEF39F77-ECFE-4A8D-B715-61D01B410A13}"/>
              </a:ext>
            </a:extLst>
          </p:cNvPr>
          <p:cNvPicPr>
            <a:picLocks noChangeAspect="1"/>
          </p:cNvPicPr>
          <p:nvPr/>
        </p:nvPicPr>
        <p:blipFill>
          <a:blip r:embed="rId3"/>
          <a:stretch>
            <a:fillRect/>
          </a:stretch>
        </p:blipFill>
        <p:spPr>
          <a:xfrm>
            <a:off x="-7902496" y="969716"/>
            <a:ext cx="7372572" cy="5358671"/>
          </a:xfrm>
          <a:prstGeom prst="rect">
            <a:avLst/>
          </a:prstGeom>
          <a:ln>
            <a:solidFill>
              <a:schemeClr val="tx2">
                <a:lumMod val="50000"/>
              </a:schemeClr>
            </a:solidFill>
          </a:ln>
        </p:spPr>
      </p:pic>
      <p:sp>
        <p:nvSpPr>
          <p:cNvPr id="22" name="TextBox 21">
            <a:extLst>
              <a:ext uri="{FF2B5EF4-FFF2-40B4-BE49-F238E27FC236}">
                <a16:creationId xmlns:a16="http://schemas.microsoft.com/office/drawing/2014/main" id="{5C0D0A05-D0C6-4FDB-ABC8-A24949A9FBAD}"/>
              </a:ext>
            </a:extLst>
          </p:cNvPr>
          <p:cNvSpPr txBox="1"/>
          <p:nvPr/>
        </p:nvSpPr>
        <p:spPr>
          <a:xfrm>
            <a:off x="13048493" y="1157801"/>
            <a:ext cx="4160945" cy="4801314"/>
          </a:xfrm>
          <a:prstGeom prst="rect">
            <a:avLst/>
          </a:prstGeom>
          <a:noFill/>
        </p:spPr>
        <p:txBody>
          <a:bodyPr wrap="square" rtlCol="0">
            <a:spAutoFit/>
          </a:bodyPr>
          <a:lstStyle/>
          <a:p>
            <a:r>
              <a:rPr lang="en-US" dirty="0">
                <a:solidFill>
                  <a:schemeClr val="bg1"/>
                </a:solidFill>
                <a:latin typeface="Georgia" panose="02040502050405020303" pitchFamily="18" charset="0"/>
              </a:rPr>
              <a:t>The dataset, consisting of 96 rows and 29 columns, serves as the foundation for estimating biophysical parameters through Synthetic Aperture Radar (SAR) data analysis and Machine Learning (ML) techniques. It encompasses vital information such as geographical coordinates, land cover classifications, vegetation metrics like Leaf Area Index and Plant Height, and soil conditions. This dataset enables the development of robust models to accurately estimate biophysical parameters using SAR data and ML algorithms, fostering advancements in agricultural monitoring and land management practices.</a:t>
            </a:r>
            <a:endParaRPr lang="en-IN" dirty="0">
              <a:solidFill>
                <a:schemeClr val="bg1"/>
              </a:solidFill>
              <a:latin typeface="Georgia" panose="02040502050405020303" pitchFamily="18" charset="0"/>
            </a:endParaRPr>
          </a:p>
        </p:txBody>
      </p:sp>
      <p:sp>
        <p:nvSpPr>
          <p:cNvPr id="23" name="TextBox 22">
            <a:extLst>
              <a:ext uri="{FF2B5EF4-FFF2-40B4-BE49-F238E27FC236}">
                <a16:creationId xmlns:a16="http://schemas.microsoft.com/office/drawing/2014/main" id="{3F9AB0EF-DAD1-44CF-AA35-791F0D2ABFAC}"/>
              </a:ext>
            </a:extLst>
          </p:cNvPr>
          <p:cNvSpPr txBox="1"/>
          <p:nvPr/>
        </p:nvSpPr>
        <p:spPr>
          <a:xfrm>
            <a:off x="218550" y="-1371665"/>
            <a:ext cx="7901963" cy="584775"/>
          </a:xfrm>
          <a:prstGeom prst="rect">
            <a:avLst/>
          </a:prstGeom>
          <a:noFill/>
        </p:spPr>
        <p:txBody>
          <a:bodyPr wrap="square" rtlCol="0">
            <a:spAutoFit/>
          </a:bodyPr>
          <a:lstStyle/>
          <a:p>
            <a:r>
              <a:rPr lang="en-IN" sz="3200" dirty="0">
                <a:solidFill>
                  <a:schemeClr val="bg1"/>
                </a:solidFill>
                <a:latin typeface="Georgia" panose="02040502050405020303" pitchFamily="18" charset="0"/>
              </a:rPr>
              <a:t>DATASET</a:t>
            </a:r>
          </a:p>
        </p:txBody>
      </p:sp>
    </p:spTree>
    <p:extLst>
      <p:ext uri="{BB962C8B-B14F-4D97-AF65-F5344CB8AC3E}">
        <p14:creationId xmlns:p14="http://schemas.microsoft.com/office/powerpoint/2010/main" val="844292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24FA096-7776-45F1-9752-40144713415B}"/>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3000"/>
                    </a14:imgEffect>
                    <a14:imgEffect>
                      <a14:brightnessContrast bright="-26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a:extLst>
              <a:ext uri="{FF2B5EF4-FFF2-40B4-BE49-F238E27FC236}">
                <a16:creationId xmlns:a16="http://schemas.microsoft.com/office/drawing/2014/main" id="{01070468-E7B0-475E-87AD-D884B8C710EF}"/>
              </a:ext>
            </a:extLst>
          </p:cNvPr>
          <p:cNvPicPr>
            <a:picLocks noChangeAspect="1"/>
          </p:cNvPicPr>
          <p:nvPr/>
        </p:nvPicPr>
        <p:blipFill>
          <a:blip r:embed="rId5"/>
          <a:stretch>
            <a:fillRect/>
          </a:stretch>
        </p:blipFill>
        <p:spPr>
          <a:xfrm>
            <a:off x="135133" y="1119131"/>
            <a:ext cx="7372572" cy="5358671"/>
          </a:xfrm>
          <a:prstGeom prst="rect">
            <a:avLst/>
          </a:prstGeom>
          <a:ln>
            <a:solidFill>
              <a:schemeClr val="tx2">
                <a:lumMod val="50000"/>
              </a:schemeClr>
            </a:solidFill>
          </a:ln>
        </p:spPr>
      </p:pic>
      <p:sp>
        <p:nvSpPr>
          <p:cNvPr id="4" name="TextBox 3">
            <a:extLst>
              <a:ext uri="{FF2B5EF4-FFF2-40B4-BE49-F238E27FC236}">
                <a16:creationId xmlns:a16="http://schemas.microsoft.com/office/drawing/2014/main" id="{0110E1F5-CFD6-49A7-8230-DD7CD2FFC219}"/>
              </a:ext>
            </a:extLst>
          </p:cNvPr>
          <p:cNvSpPr txBox="1"/>
          <p:nvPr/>
        </p:nvSpPr>
        <p:spPr>
          <a:xfrm>
            <a:off x="279511" y="267178"/>
            <a:ext cx="7901963" cy="584775"/>
          </a:xfrm>
          <a:prstGeom prst="rect">
            <a:avLst/>
          </a:prstGeom>
          <a:noFill/>
        </p:spPr>
        <p:txBody>
          <a:bodyPr wrap="square" rtlCol="0">
            <a:spAutoFit/>
          </a:bodyPr>
          <a:lstStyle/>
          <a:p>
            <a:r>
              <a:rPr lang="en-IN" sz="3200" dirty="0">
                <a:solidFill>
                  <a:schemeClr val="bg1"/>
                </a:solidFill>
                <a:latin typeface="Georgia" panose="02040502050405020303" pitchFamily="18" charset="0"/>
              </a:rPr>
              <a:t>DATASET</a:t>
            </a:r>
          </a:p>
        </p:txBody>
      </p:sp>
      <p:sp>
        <p:nvSpPr>
          <p:cNvPr id="5" name="TextBox 4">
            <a:extLst>
              <a:ext uri="{FF2B5EF4-FFF2-40B4-BE49-F238E27FC236}">
                <a16:creationId xmlns:a16="http://schemas.microsoft.com/office/drawing/2014/main" id="{F86BBD3C-4A24-4FFC-9790-4D033F4C3E87}"/>
              </a:ext>
            </a:extLst>
          </p:cNvPr>
          <p:cNvSpPr txBox="1"/>
          <p:nvPr/>
        </p:nvSpPr>
        <p:spPr>
          <a:xfrm>
            <a:off x="7769380" y="1201276"/>
            <a:ext cx="4160945" cy="2031325"/>
          </a:xfrm>
          <a:prstGeom prst="rect">
            <a:avLst/>
          </a:prstGeom>
          <a:noFill/>
        </p:spPr>
        <p:txBody>
          <a:bodyPr wrap="square" rtlCol="0">
            <a:spAutoFit/>
          </a:bodyPr>
          <a:lstStyle/>
          <a:p>
            <a:r>
              <a:rPr lang="en-IN" b="1" i="0" dirty="0">
                <a:solidFill>
                  <a:srgbClr val="ECECEC"/>
                </a:solidFill>
                <a:effectLst/>
                <a:latin typeface="Arial" panose="020B0604020202020204" pitchFamily="34" charset="0"/>
                <a:cs typeface="Arial" panose="020B0604020202020204" pitchFamily="34" charset="0"/>
              </a:rPr>
              <a:t>96 rows, 29 columns</a:t>
            </a:r>
          </a:p>
          <a:p>
            <a:endParaRPr lang="en-IN" b="1" dirty="0">
              <a:solidFill>
                <a:srgbClr val="ECECEC"/>
              </a:solidFill>
              <a:latin typeface="Arial" panose="020B0604020202020204" pitchFamily="34" charset="0"/>
              <a:cs typeface="Arial" panose="020B0604020202020204" pitchFamily="34" charset="0"/>
            </a:endParaRPr>
          </a:p>
          <a:p>
            <a:r>
              <a:rPr lang="en-US" b="1" i="0" dirty="0">
                <a:solidFill>
                  <a:srgbClr val="ECECEC"/>
                </a:solidFill>
                <a:effectLst/>
                <a:latin typeface="Arial" panose="020B0604020202020204" pitchFamily="34" charset="0"/>
                <a:cs typeface="Arial" panose="020B0604020202020204" pitchFamily="34" charset="0"/>
              </a:rPr>
              <a:t>Geographical coordinates, land cover classifications, Biophysical parameters such as LAI, DBH, Orchard Height, Canopy Radius and Canopy circumference.</a:t>
            </a:r>
            <a:endParaRPr lang="en-IN"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997491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89832D-DCC0-4445-943D-50A8C61C8D2B}"/>
              </a:ext>
            </a:extLst>
          </p:cNvPr>
          <p:cNvSpPr/>
          <p:nvPr/>
        </p:nvSpPr>
        <p:spPr>
          <a:xfrm>
            <a:off x="362464" y="414993"/>
            <a:ext cx="11562080" cy="6024880"/>
          </a:xfrm>
          <a:prstGeom prst="rect">
            <a:avLst/>
          </a:prstGeom>
          <a:gradFill>
            <a:gsLst>
              <a:gs pos="0">
                <a:schemeClr val="accent2">
                  <a:alpha val="56000"/>
                  <a:lumMod val="4100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93CBDFF6-AF5D-4621-B863-44474D5B77FC}"/>
              </a:ext>
            </a:extLst>
          </p:cNvPr>
          <p:cNvSpPr txBox="1"/>
          <p:nvPr/>
        </p:nvSpPr>
        <p:spPr>
          <a:xfrm>
            <a:off x="471687" y="619856"/>
            <a:ext cx="8666480" cy="461665"/>
          </a:xfrm>
          <a:prstGeom prst="rect">
            <a:avLst/>
          </a:prstGeom>
          <a:noFill/>
        </p:spPr>
        <p:txBody>
          <a:bodyPr wrap="square" rtlCol="0">
            <a:spAutoFit/>
          </a:bodyPr>
          <a:lstStyle/>
          <a:p>
            <a:r>
              <a:rPr lang="en-IN" sz="2400" b="1" dirty="0">
                <a:solidFill>
                  <a:schemeClr val="bg1"/>
                </a:solidFill>
                <a:latin typeface="Arial" panose="020B0604020202020204" pitchFamily="34" charset="0"/>
                <a:cs typeface="Arial" panose="020B0604020202020204" pitchFamily="34" charset="0"/>
              </a:rPr>
              <a:t>METHODOLOGY CHART</a:t>
            </a:r>
          </a:p>
        </p:txBody>
      </p:sp>
      <p:grpSp>
        <p:nvGrpSpPr>
          <p:cNvPr id="18" name="Group 17">
            <a:extLst>
              <a:ext uri="{FF2B5EF4-FFF2-40B4-BE49-F238E27FC236}">
                <a16:creationId xmlns:a16="http://schemas.microsoft.com/office/drawing/2014/main" id="{E69AAA1A-5080-44F4-AC7F-D934B9581443}"/>
              </a:ext>
            </a:extLst>
          </p:cNvPr>
          <p:cNvGrpSpPr/>
          <p:nvPr/>
        </p:nvGrpSpPr>
        <p:grpSpPr>
          <a:xfrm>
            <a:off x="7834678" y="1186769"/>
            <a:ext cx="3465296" cy="1602347"/>
            <a:chOff x="8074963" y="1094291"/>
            <a:chExt cx="3465296" cy="1602347"/>
          </a:xfrm>
        </p:grpSpPr>
        <p:sp>
          <p:nvSpPr>
            <p:cNvPr id="27" name="TextBox 26">
              <a:extLst>
                <a:ext uri="{FF2B5EF4-FFF2-40B4-BE49-F238E27FC236}">
                  <a16:creationId xmlns:a16="http://schemas.microsoft.com/office/drawing/2014/main" id="{2DADB3E8-C488-41C7-BE25-BC22AE88F133}"/>
                </a:ext>
              </a:extLst>
            </p:cNvPr>
            <p:cNvSpPr txBox="1"/>
            <p:nvPr/>
          </p:nvSpPr>
          <p:spPr>
            <a:xfrm>
              <a:off x="8074963" y="1094291"/>
              <a:ext cx="3465296" cy="830997"/>
            </a:xfrm>
            <a:prstGeom prst="rect">
              <a:avLst/>
            </a:prstGeom>
            <a:noFill/>
          </p:spPr>
          <p:txBody>
            <a:bodyPr wrap="square" rtlCol="0">
              <a:spAutoFit/>
            </a:bodyPr>
            <a:lstStyle/>
            <a:p>
              <a:pPr algn="ctr"/>
              <a:r>
                <a:rPr lang="en-IN" sz="1600" b="1" dirty="0">
                  <a:solidFill>
                    <a:schemeClr val="bg1"/>
                  </a:solidFill>
                  <a:latin typeface="Arial" panose="020B0604020202020204" pitchFamily="34" charset="0"/>
                  <a:cs typeface="Arial" panose="020B0604020202020204" pitchFamily="34" charset="0"/>
                </a:rPr>
                <a:t>USED MACHINE LEARNING MODELS TO PREDICT THE BIOPHYSICAL PARAMETRS.</a:t>
              </a:r>
            </a:p>
          </p:txBody>
        </p:sp>
        <p:sp>
          <p:nvSpPr>
            <p:cNvPr id="33" name="Arrow: Right 32">
              <a:extLst>
                <a:ext uri="{FF2B5EF4-FFF2-40B4-BE49-F238E27FC236}">
                  <a16:creationId xmlns:a16="http://schemas.microsoft.com/office/drawing/2014/main" id="{93CBDD00-758B-44DF-AE41-1C5443CEB1E7}"/>
                </a:ext>
              </a:extLst>
            </p:cNvPr>
            <p:cNvSpPr/>
            <p:nvPr/>
          </p:nvSpPr>
          <p:spPr>
            <a:xfrm rot="5400000">
              <a:off x="9397205" y="2253725"/>
              <a:ext cx="424160" cy="461665"/>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30" name="TextBox 29">
            <a:extLst>
              <a:ext uri="{FF2B5EF4-FFF2-40B4-BE49-F238E27FC236}">
                <a16:creationId xmlns:a16="http://schemas.microsoft.com/office/drawing/2014/main" id="{4C747DBF-D88B-4A7C-801C-461E31188E9F}"/>
              </a:ext>
            </a:extLst>
          </p:cNvPr>
          <p:cNvSpPr txBox="1"/>
          <p:nvPr/>
        </p:nvSpPr>
        <p:spPr>
          <a:xfrm>
            <a:off x="7722847" y="5291081"/>
            <a:ext cx="3688958" cy="830997"/>
          </a:xfrm>
          <a:prstGeom prst="rect">
            <a:avLst/>
          </a:prstGeom>
          <a:noFill/>
        </p:spPr>
        <p:txBody>
          <a:bodyPr wrap="square" rtlCol="0">
            <a:spAutoFit/>
          </a:bodyPr>
          <a:lstStyle/>
          <a:p>
            <a:pPr algn="ctr"/>
            <a:r>
              <a:rPr lang="en-IN" sz="1600" b="1" dirty="0">
                <a:solidFill>
                  <a:schemeClr val="bg1"/>
                </a:solidFill>
                <a:latin typeface="Arial" panose="020B0604020202020204" pitchFamily="34" charset="0"/>
                <a:cs typeface="Arial" panose="020B0604020202020204" pitchFamily="34" charset="0"/>
              </a:rPr>
              <a:t>GENERATED MAP  FOR PREDICTED VALUES USING ARCGIS.</a:t>
            </a:r>
          </a:p>
        </p:txBody>
      </p:sp>
      <p:sp>
        <p:nvSpPr>
          <p:cNvPr id="380" name="TextBox 379">
            <a:extLst>
              <a:ext uri="{FF2B5EF4-FFF2-40B4-BE49-F238E27FC236}">
                <a16:creationId xmlns:a16="http://schemas.microsoft.com/office/drawing/2014/main" id="{DEFC23A5-98A8-4B66-B16F-5F499FB4319E}"/>
              </a:ext>
            </a:extLst>
          </p:cNvPr>
          <p:cNvSpPr txBox="1"/>
          <p:nvPr/>
        </p:nvSpPr>
        <p:spPr>
          <a:xfrm>
            <a:off x="587193" y="5291081"/>
            <a:ext cx="3501407" cy="646331"/>
          </a:xfrm>
          <a:prstGeom prst="rect">
            <a:avLst/>
          </a:prstGeom>
          <a:noFill/>
        </p:spPr>
        <p:txBody>
          <a:bodyPr wrap="square" rtlCol="0">
            <a:spAutoFit/>
          </a:bodyPr>
          <a:lstStyle/>
          <a:p>
            <a:pPr algn="ctr"/>
            <a:r>
              <a:rPr lang="en-IN" b="1" dirty="0">
                <a:solidFill>
                  <a:schemeClr val="bg1"/>
                </a:solidFill>
                <a:latin typeface="Arial" panose="020B0604020202020204" pitchFamily="34" charset="0"/>
                <a:cs typeface="Arial" panose="020B0604020202020204" pitchFamily="34" charset="0"/>
              </a:rPr>
              <a:t>REGRESSION ANALYSIS IN EXCEL</a:t>
            </a:r>
          </a:p>
        </p:txBody>
      </p:sp>
      <p:grpSp>
        <p:nvGrpSpPr>
          <p:cNvPr id="14" name="Group 13">
            <a:extLst>
              <a:ext uri="{FF2B5EF4-FFF2-40B4-BE49-F238E27FC236}">
                <a16:creationId xmlns:a16="http://schemas.microsoft.com/office/drawing/2014/main" id="{834419B3-9488-4416-B43C-1BF4CDACE49D}"/>
              </a:ext>
            </a:extLst>
          </p:cNvPr>
          <p:cNvGrpSpPr/>
          <p:nvPr/>
        </p:nvGrpSpPr>
        <p:grpSpPr>
          <a:xfrm>
            <a:off x="821257" y="3331415"/>
            <a:ext cx="3087308" cy="1804438"/>
            <a:chOff x="792466" y="3250025"/>
            <a:chExt cx="3087308" cy="1804438"/>
          </a:xfrm>
        </p:grpSpPr>
        <p:sp>
          <p:nvSpPr>
            <p:cNvPr id="370" name="Arrow: Right 369">
              <a:extLst>
                <a:ext uri="{FF2B5EF4-FFF2-40B4-BE49-F238E27FC236}">
                  <a16:creationId xmlns:a16="http://schemas.microsoft.com/office/drawing/2014/main" id="{B61E6815-6B8D-4860-9A67-DD33DE766EA2}"/>
                </a:ext>
              </a:extLst>
            </p:cNvPr>
            <p:cNvSpPr/>
            <p:nvPr/>
          </p:nvSpPr>
          <p:spPr>
            <a:xfrm rot="5400000">
              <a:off x="1936982" y="4616581"/>
              <a:ext cx="414099" cy="461665"/>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7" name="TextBox 376">
              <a:extLst>
                <a:ext uri="{FF2B5EF4-FFF2-40B4-BE49-F238E27FC236}">
                  <a16:creationId xmlns:a16="http://schemas.microsoft.com/office/drawing/2014/main" id="{0075CA3F-CEC4-4EF6-8FBC-D112DF3B738E}"/>
                </a:ext>
              </a:extLst>
            </p:cNvPr>
            <p:cNvSpPr txBox="1"/>
            <p:nvPr/>
          </p:nvSpPr>
          <p:spPr>
            <a:xfrm>
              <a:off x="792466" y="3250025"/>
              <a:ext cx="3087308" cy="1323439"/>
            </a:xfrm>
            <a:prstGeom prst="rect">
              <a:avLst/>
            </a:prstGeom>
            <a:noFill/>
          </p:spPr>
          <p:txBody>
            <a:bodyPr wrap="square" rtlCol="0">
              <a:spAutoFit/>
            </a:bodyPr>
            <a:lstStyle/>
            <a:p>
              <a:pPr algn="ctr"/>
              <a:r>
                <a:rPr lang="en-IN" sz="1600" b="1" dirty="0">
                  <a:solidFill>
                    <a:schemeClr val="bg1"/>
                  </a:solidFill>
                  <a:latin typeface="Arial" panose="020B0604020202020204" pitchFamily="34" charset="0"/>
                  <a:cs typeface="Arial" panose="020B0604020202020204" pitchFamily="34" charset="0"/>
                </a:rPr>
                <a:t>COMPUTED SCATTER  PLOTS TO FIND CORRELATION BETWEEN DIFFERENT PARAMETER AND INDICES</a:t>
              </a:r>
            </a:p>
          </p:txBody>
        </p:sp>
      </p:grpSp>
      <p:grpSp>
        <p:nvGrpSpPr>
          <p:cNvPr id="16" name="Group 15">
            <a:extLst>
              <a:ext uri="{FF2B5EF4-FFF2-40B4-BE49-F238E27FC236}">
                <a16:creationId xmlns:a16="http://schemas.microsoft.com/office/drawing/2014/main" id="{4D17A1E6-7645-477F-A494-5947DB013838}"/>
              </a:ext>
            </a:extLst>
          </p:cNvPr>
          <p:cNvGrpSpPr/>
          <p:nvPr/>
        </p:nvGrpSpPr>
        <p:grpSpPr>
          <a:xfrm>
            <a:off x="770800" y="1419682"/>
            <a:ext cx="3017172" cy="1796893"/>
            <a:chOff x="780754" y="1318340"/>
            <a:chExt cx="3017172" cy="1796893"/>
          </a:xfrm>
        </p:grpSpPr>
        <p:sp>
          <p:nvSpPr>
            <p:cNvPr id="374" name="TextBox 373">
              <a:extLst>
                <a:ext uri="{FF2B5EF4-FFF2-40B4-BE49-F238E27FC236}">
                  <a16:creationId xmlns:a16="http://schemas.microsoft.com/office/drawing/2014/main" id="{3A4B1B71-7B3D-429F-AA08-2554C04FBBB0}"/>
                </a:ext>
              </a:extLst>
            </p:cNvPr>
            <p:cNvSpPr txBox="1"/>
            <p:nvPr/>
          </p:nvSpPr>
          <p:spPr>
            <a:xfrm>
              <a:off x="780754" y="1318340"/>
              <a:ext cx="3017172" cy="1077218"/>
            </a:xfrm>
            <a:prstGeom prst="rect">
              <a:avLst/>
            </a:prstGeom>
            <a:noFill/>
          </p:spPr>
          <p:txBody>
            <a:bodyPr wrap="square" rtlCol="0">
              <a:spAutoFit/>
            </a:bodyPr>
            <a:lstStyle/>
            <a:p>
              <a:pPr algn="ctr"/>
              <a:r>
                <a:rPr lang="en-IN" sz="1600" b="1" dirty="0">
                  <a:solidFill>
                    <a:schemeClr val="bg1"/>
                  </a:solidFill>
                  <a:latin typeface="Arial" panose="020B0604020202020204" pitchFamily="34" charset="0"/>
                  <a:cs typeface="Arial" panose="020B0604020202020204" pitchFamily="34" charset="0"/>
                </a:rPr>
                <a:t>COMPUTING REQUIRED INDICES AND BACKSCATTER VALUES FROM GEE.</a:t>
              </a:r>
            </a:p>
          </p:txBody>
        </p:sp>
        <p:sp>
          <p:nvSpPr>
            <p:cNvPr id="383" name="Arrow: Right 382">
              <a:extLst>
                <a:ext uri="{FF2B5EF4-FFF2-40B4-BE49-F238E27FC236}">
                  <a16:creationId xmlns:a16="http://schemas.microsoft.com/office/drawing/2014/main" id="{37A6AE6A-7442-4EC9-BFAD-B2E843CD05A9}"/>
                </a:ext>
              </a:extLst>
            </p:cNvPr>
            <p:cNvSpPr/>
            <p:nvPr/>
          </p:nvSpPr>
          <p:spPr>
            <a:xfrm rot="5400000">
              <a:off x="1931952" y="2672320"/>
              <a:ext cx="424160" cy="461665"/>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1" name="Group 10">
            <a:extLst>
              <a:ext uri="{FF2B5EF4-FFF2-40B4-BE49-F238E27FC236}">
                <a16:creationId xmlns:a16="http://schemas.microsoft.com/office/drawing/2014/main" id="{52C5BF1F-6BAD-40CE-8D25-2AAC4BFFD741}"/>
              </a:ext>
            </a:extLst>
          </p:cNvPr>
          <p:cNvGrpSpPr/>
          <p:nvPr/>
        </p:nvGrpSpPr>
        <p:grpSpPr>
          <a:xfrm>
            <a:off x="7299792" y="3123499"/>
            <a:ext cx="4138416" cy="1952870"/>
            <a:chOff x="7299792" y="3136305"/>
            <a:chExt cx="4138416" cy="1952870"/>
          </a:xfrm>
        </p:grpSpPr>
        <p:sp>
          <p:nvSpPr>
            <p:cNvPr id="64" name="TextBox 63">
              <a:extLst>
                <a:ext uri="{FF2B5EF4-FFF2-40B4-BE49-F238E27FC236}">
                  <a16:creationId xmlns:a16="http://schemas.microsoft.com/office/drawing/2014/main" id="{29916552-0F5F-41A5-9854-604B5689BB6C}"/>
                </a:ext>
              </a:extLst>
            </p:cNvPr>
            <p:cNvSpPr txBox="1"/>
            <p:nvPr/>
          </p:nvSpPr>
          <p:spPr>
            <a:xfrm>
              <a:off x="7299792" y="3136305"/>
              <a:ext cx="4138416" cy="1323439"/>
            </a:xfrm>
            <a:prstGeom prst="rect">
              <a:avLst/>
            </a:prstGeom>
            <a:noFill/>
          </p:spPr>
          <p:txBody>
            <a:bodyPr wrap="square" rtlCol="0">
              <a:spAutoFit/>
            </a:bodyPr>
            <a:lstStyle/>
            <a:p>
              <a:pPr algn="ctr"/>
              <a:r>
                <a:rPr lang="en-IN" sz="1600" b="1" dirty="0">
                  <a:solidFill>
                    <a:schemeClr val="bg1"/>
                  </a:solidFill>
                  <a:latin typeface="Arial" panose="020B0604020202020204" pitchFamily="34" charset="0"/>
                  <a:cs typeface="Arial" panose="020B0604020202020204" pitchFamily="34" charset="0"/>
                </a:rPr>
                <a:t>SELECTED BEST SUITABLE MODEL FOR EACH PARAMETER AND PREDICTED VALUES OF THAT PARTICULAR PARAMETER FOR CURRENT YEAR. </a:t>
              </a:r>
            </a:p>
          </p:txBody>
        </p:sp>
        <p:sp>
          <p:nvSpPr>
            <p:cNvPr id="65" name="Arrow: Right 64">
              <a:extLst>
                <a:ext uri="{FF2B5EF4-FFF2-40B4-BE49-F238E27FC236}">
                  <a16:creationId xmlns:a16="http://schemas.microsoft.com/office/drawing/2014/main" id="{59CFA8FE-67E2-4FF2-BD09-0EFFC88FB9AB}"/>
                </a:ext>
              </a:extLst>
            </p:cNvPr>
            <p:cNvSpPr/>
            <p:nvPr/>
          </p:nvSpPr>
          <p:spPr>
            <a:xfrm rot="5400000">
              <a:off x="9210757" y="4646262"/>
              <a:ext cx="424160" cy="461665"/>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cxnSp>
        <p:nvCxnSpPr>
          <p:cNvPr id="12" name="Straight Connector 11">
            <a:extLst>
              <a:ext uri="{FF2B5EF4-FFF2-40B4-BE49-F238E27FC236}">
                <a16:creationId xmlns:a16="http://schemas.microsoft.com/office/drawing/2014/main" id="{E9E5F239-8D96-4D92-9316-627316B99454}"/>
              </a:ext>
            </a:extLst>
          </p:cNvPr>
          <p:cNvCxnSpPr>
            <a:cxnSpLocks/>
          </p:cNvCxnSpPr>
          <p:nvPr/>
        </p:nvCxnSpPr>
        <p:spPr>
          <a:xfrm flipV="1">
            <a:off x="4225491" y="5544152"/>
            <a:ext cx="3080084" cy="28875"/>
          </a:xfrm>
          <a:prstGeom prst="line">
            <a:avLst/>
          </a:prstGeom>
          <a:ln>
            <a:solidFill>
              <a:schemeClr val="bg1"/>
            </a:solidFill>
          </a:ln>
        </p:spPr>
        <p:style>
          <a:lnRef idx="3">
            <a:schemeClr val="accent2"/>
          </a:lnRef>
          <a:fillRef idx="0">
            <a:schemeClr val="accent2"/>
          </a:fillRef>
          <a:effectRef idx="2">
            <a:schemeClr val="accent2"/>
          </a:effectRef>
          <a:fontRef idx="minor">
            <a:schemeClr val="tx1"/>
          </a:fontRef>
        </p:style>
      </p:cxnSp>
      <p:cxnSp>
        <p:nvCxnSpPr>
          <p:cNvPr id="17" name="Straight Connector 16">
            <a:extLst>
              <a:ext uri="{FF2B5EF4-FFF2-40B4-BE49-F238E27FC236}">
                <a16:creationId xmlns:a16="http://schemas.microsoft.com/office/drawing/2014/main" id="{0F7CAFD0-D91C-44C0-8697-32447A9F37CE}"/>
              </a:ext>
            </a:extLst>
          </p:cNvPr>
          <p:cNvCxnSpPr>
            <a:cxnSpLocks/>
          </p:cNvCxnSpPr>
          <p:nvPr/>
        </p:nvCxnSpPr>
        <p:spPr>
          <a:xfrm flipH="1" flipV="1">
            <a:off x="7098277" y="1571408"/>
            <a:ext cx="80904" cy="4001619"/>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sp>
        <p:nvSpPr>
          <p:cNvPr id="20" name="Arrow: Right 19">
            <a:extLst>
              <a:ext uri="{FF2B5EF4-FFF2-40B4-BE49-F238E27FC236}">
                <a16:creationId xmlns:a16="http://schemas.microsoft.com/office/drawing/2014/main" id="{5C85ED67-060D-4F20-9363-BD3BB040FE00}"/>
              </a:ext>
            </a:extLst>
          </p:cNvPr>
          <p:cNvSpPr/>
          <p:nvPr/>
        </p:nvSpPr>
        <p:spPr>
          <a:xfrm>
            <a:off x="7374127" y="1385491"/>
            <a:ext cx="720754" cy="461665"/>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4" name="Straight Connector 23">
            <a:extLst>
              <a:ext uri="{FF2B5EF4-FFF2-40B4-BE49-F238E27FC236}">
                <a16:creationId xmlns:a16="http://schemas.microsoft.com/office/drawing/2014/main" id="{BE7F5835-DD43-47D3-B6E8-A0402CB5C232}"/>
              </a:ext>
            </a:extLst>
          </p:cNvPr>
          <p:cNvCxnSpPr>
            <a:cxnSpLocks/>
          </p:cNvCxnSpPr>
          <p:nvPr/>
        </p:nvCxnSpPr>
        <p:spPr>
          <a:xfrm>
            <a:off x="7070343" y="1597283"/>
            <a:ext cx="456613" cy="1904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828648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80"/>
                                        </p:tgtEl>
                                        <p:attrNameLst>
                                          <p:attrName>style.visibility</p:attrName>
                                        </p:attrNameLst>
                                      </p:cBhvr>
                                      <p:to>
                                        <p:strVal val="visible"/>
                                      </p:to>
                                    </p:set>
                                    <p:anim calcmode="lin" valueType="num">
                                      <p:cBhvr additive="base">
                                        <p:cTn id="15" dur="500" fill="hold"/>
                                        <p:tgtEl>
                                          <p:spTgt spid="380"/>
                                        </p:tgtEl>
                                        <p:attrNameLst>
                                          <p:attrName>ppt_x</p:attrName>
                                        </p:attrNameLst>
                                      </p:cBhvr>
                                      <p:tavLst>
                                        <p:tav tm="0">
                                          <p:val>
                                            <p:strVal val="#ppt_x"/>
                                          </p:val>
                                        </p:tav>
                                        <p:tav tm="100000">
                                          <p:val>
                                            <p:strVal val="#ppt_x"/>
                                          </p:val>
                                        </p:tav>
                                      </p:tavLst>
                                    </p:anim>
                                    <p:anim calcmode="lin" valueType="num">
                                      <p:cBhvr additive="base">
                                        <p:cTn id="16" dur="500" fill="hold"/>
                                        <p:tgtEl>
                                          <p:spTgt spid="380"/>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ppt_x"/>
                                          </p:val>
                                        </p:tav>
                                        <p:tav tm="100000">
                                          <p:val>
                                            <p:strVal val="#ppt_x"/>
                                          </p:val>
                                        </p:tav>
                                      </p:tavLst>
                                    </p:anim>
                                    <p:anim calcmode="lin" valueType="num">
                                      <p:cBhvr additive="base">
                                        <p:cTn id="2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80"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75000"/>
              </a:schemeClr>
            </a:gs>
            <a:gs pos="53000">
              <a:schemeClr val="accent2">
                <a:lumMod val="50000"/>
              </a:schemeClr>
            </a:gs>
            <a:gs pos="100000">
              <a:schemeClr val="accent6">
                <a:lumMod val="50000"/>
              </a:schemeClr>
            </a:gs>
          </a:gsLst>
          <a:lin ang="5400000" scaled="1"/>
        </a:gra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B922D852-9ECD-4AC7-A898-3126CB0FFFC9}"/>
              </a:ext>
            </a:extLst>
          </p:cNvPr>
          <p:cNvSpPr/>
          <p:nvPr/>
        </p:nvSpPr>
        <p:spPr>
          <a:xfrm>
            <a:off x="1167120" y="2103120"/>
            <a:ext cx="914400" cy="3154680"/>
          </a:xfrm>
          <a:prstGeom prst="round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Rounded Corners 2">
            <a:extLst>
              <a:ext uri="{FF2B5EF4-FFF2-40B4-BE49-F238E27FC236}">
                <a16:creationId xmlns:a16="http://schemas.microsoft.com/office/drawing/2014/main" id="{D1B9F4B3-2308-48D6-A8B3-771C7F089574}"/>
              </a:ext>
            </a:extLst>
          </p:cNvPr>
          <p:cNvSpPr/>
          <p:nvPr/>
        </p:nvSpPr>
        <p:spPr>
          <a:xfrm>
            <a:off x="2188220" y="1062990"/>
            <a:ext cx="914400" cy="4490720"/>
          </a:xfrm>
          <a:prstGeom prst="round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Rounded Corners 3">
            <a:extLst>
              <a:ext uri="{FF2B5EF4-FFF2-40B4-BE49-F238E27FC236}">
                <a16:creationId xmlns:a16="http://schemas.microsoft.com/office/drawing/2014/main" id="{1A576BD4-B990-4F61-86E8-684049EE56C2}"/>
              </a:ext>
            </a:extLst>
          </p:cNvPr>
          <p:cNvSpPr/>
          <p:nvPr/>
        </p:nvSpPr>
        <p:spPr>
          <a:xfrm>
            <a:off x="3215640" y="1480820"/>
            <a:ext cx="914400" cy="3776980"/>
          </a:xfrm>
          <a:prstGeom prst="round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Rounded Corners 4">
            <a:extLst>
              <a:ext uri="{FF2B5EF4-FFF2-40B4-BE49-F238E27FC236}">
                <a16:creationId xmlns:a16="http://schemas.microsoft.com/office/drawing/2014/main" id="{A119EEEB-BBAF-4B9C-9C12-FF7AE43991F3}"/>
              </a:ext>
            </a:extLst>
          </p:cNvPr>
          <p:cNvSpPr/>
          <p:nvPr/>
        </p:nvSpPr>
        <p:spPr>
          <a:xfrm>
            <a:off x="4221480" y="1267237"/>
            <a:ext cx="914400" cy="4286474"/>
          </a:xfrm>
          <a:prstGeom prst="round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9B97588C-09A4-4D1D-B2FF-D62C04576BE6}"/>
              </a:ext>
            </a:extLst>
          </p:cNvPr>
          <p:cNvSpPr/>
          <p:nvPr/>
        </p:nvSpPr>
        <p:spPr>
          <a:xfrm>
            <a:off x="5284480" y="2103120"/>
            <a:ext cx="914400" cy="2821716"/>
          </a:xfrm>
          <a:prstGeom prst="round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64D57E7B-DD84-499E-B2D5-B0A593100679}"/>
              </a:ext>
            </a:extLst>
          </p:cNvPr>
          <p:cNvSpPr/>
          <p:nvPr/>
        </p:nvSpPr>
        <p:spPr>
          <a:xfrm>
            <a:off x="200660" y="1889760"/>
            <a:ext cx="914400" cy="2712720"/>
          </a:xfrm>
          <a:prstGeom prst="round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7BFD032D-2BB5-4BFF-96D6-C03FB5B7C849}"/>
              </a:ext>
            </a:extLst>
          </p:cNvPr>
          <p:cNvSpPr/>
          <p:nvPr/>
        </p:nvSpPr>
        <p:spPr>
          <a:xfrm>
            <a:off x="6347480" y="1813337"/>
            <a:ext cx="877582" cy="2275840"/>
          </a:xfrm>
          <a:prstGeom prst="roundRect">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Freeform: Shape 9">
            <a:extLst>
              <a:ext uri="{FF2B5EF4-FFF2-40B4-BE49-F238E27FC236}">
                <a16:creationId xmlns:a16="http://schemas.microsoft.com/office/drawing/2014/main" id="{5CBB68EC-0828-4091-A220-918AD0DADCE7}"/>
              </a:ext>
            </a:extLst>
          </p:cNvPr>
          <p:cNvSpPr/>
          <p:nvPr/>
        </p:nvSpPr>
        <p:spPr>
          <a:xfrm>
            <a:off x="200660" y="127223"/>
            <a:ext cx="7061221" cy="6603554"/>
          </a:xfrm>
          <a:custGeom>
            <a:avLst/>
            <a:gdLst>
              <a:gd name="connsiteX0" fmla="*/ 5553076 w 7061221"/>
              <a:gd name="connsiteY0" fmla="*/ 1676908 h 6603554"/>
              <a:gd name="connsiteX1" fmla="*/ 6076931 w 7061221"/>
              <a:gd name="connsiteY1" fmla="*/ 2200763 h 6603554"/>
              <a:gd name="connsiteX2" fmla="*/ 6076930 w 7061221"/>
              <a:gd name="connsiteY2" fmla="*/ 5775854 h 6603554"/>
              <a:gd name="connsiteX3" fmla="*/ 5553075 w 7061221"/>
              <a:gd name="connsiteY3" fmla="*/ 6299709 h 6603554"/>
              <a:gd name="connsiteX4" fmla="*/ 5553076 w 7061221"/>
              <a:gd name="connsiteY4" fmla="*/ 6299708 h 6603554"/>
              <a:gd name="connsiteX5" fmla="*/ 5029221 w 7061221"/>
              <a:gd name="connsiteY5" fmla="*/ 5775853 h 6603554"/>
              <a:gd name="connsiteX6" fmla="*/ 5029221 w 7061221"/>
              <a:gd name="connsiteY6" fmla="*/ 2200763 h 6603554"/>
              <a:gd name="connsiteX7" fmla="*/ 5553076 w 7061221"/>
              <a:gd name="connsiteY7" fmla="*/ 1676908 h 6603554"/>
              <a:gd name="connsiteX8" fmla="*/ 1435100 w 7061221"/>
              <a:gd name="connsiteY8" fmla="*/ 1524000 h 6603554"/>
              <a:gd name="connsiteX9" fmla="*/ 1892300 w 7061221"/>
              <a:gd name="connsiteY9" fmla="*/ 1981199 h 6603554"/>
              <a:gd name="connsiteX10" fmla="*/ 1892300 w 7061221"/>
              <a:gd name="connsiteY10" fmla="*/ 5692317 h 6603554"/>
              <a:gd name="connsiteX11" fmla="*/ 1435100 w 7061221"/>
              <a:gd name="connsiteY11" fmla="*/ 6149517 h 6603554"/>
              <a:gd name="connsiteX12" fmla="*/ 977900 w 7061221"/>
              <a:gd name="connsiteY12" fmla="*/ 5692317 h 6603554"/>
              <a:gd name="connsiteX13" fmla="*/ 977900 w 7061221"/>
              <a:gd name="connsiteY13" fmla="*/ 1981199 h 6603554"/>
              <a:gd name="connsiteX14" fmla="*/ 1435100 w 7061221"/>
              <a:gd name="connsiteY14" fmla="*/ 1524000 h 6603554"/>
              <a:gd name="connsiteX15" fmla="*/ 457200 w 7061221"/>
              <a:gd name="connsiteY15" fmla="*/ 672654 h 6603554"/>
              <a:gd name="connsiteX16" fmla="*/ 914399 w 7061221"/>
              <a:gd name="connsiteY16" fmla="*/ 1129855 h 6603554"/>
              <a:gd name="connsiteX17" fmla="*/ 914399 w 7061221"/>
              <a:gd name="connsiteY17" fmla="*/ 4048647 h 6603554"/>
              <a:gd name="connsiteX18" fmla="*/ 457200 w 7061221"/>
              <a:gd name="connsiteY18" fmla="*/ 4505847 h 6603554"/>
              <a:gd name="connsiteX19" fmla="*/ 0 w 7061221"/>
              <a:gd name="connsiteY19" fmla="*/ 4048647 h 6603554"/>
              <a:gd name="connsiteX20" fmla="*/ 0 w 7061221"/>
              <a:gd name="connsiteY20" fmla="*/ 1129855 h 6603554"/>
              <a:gd name="connsiteX21" fmla="*/ 457200 w 7061221"/>
              <a:gd name="connsiteY21" fmla="*/ 672654 h 6603554"/>
              <a:gd name="connsiteX22" fmla="*/ 3467102 w 7061221"/>
              <a:gd name="connsiteY22" fmla="*/ 672654 h 6603554"/>
              <a:gd name="connsiteX23" fmla="*/ 3924302 w 7061221"/>
              <a:gd name="connsiteY23" fmla="*/ 1129854 h 6603554"/>
              <a:gd name="connsiteX24" fmla="*/ 3924302 w 7061221"/>
              <a:gd name="connsiteY24" fmla="*/ 6146354 h 6603554"/>
              <a:gd name="connsiteX25" fmla="*/ 3467102 w 7061221"/>
              <a:gd name="connsiteY25" fmla="*/ 6603554 h 6603554"/>
              <a:gd name="connsiteX26" fmla="*/ 3009902 w 7061221"/>
              <a:gd name="connsiteY26" fmla="*/ 6146354 h 6603554"/>
              <a:gd name="connsiteX27" fmla="*/ 3009902 w 7061221"/>
              <a:gd name="connsiteY27" fmla="*/ 1129854 h 6603554"/>
              <a:gd name="connsiteX28" fmla="*/ 3467102 w 7061221"/>
              <a:gd name="connsiteY28" fmla="*/ 672654 h 6603554"/>
              <a:gd name="connsiteX29" fmla="*/ 4483103 w 7061221"/>
              <a:gd name="connsiteY29" fmla="*/ 399900 h 6603554"/>
              <a:gd name="connsiteX30" fmla="*/ 4940303 w 7061221"/>
              <a:gd name="connsiteY30" fmla="*/ 857100 h 6603554"/>
              <a:gd name="connsiteX31" fmla="*/ 4940303 w 7061221"/>
              <a:gd name="connsiteY31" fmla="*/ 5259498 h 6603554"/>
              <a:gd name="connsiteX32" fmla="*/ 4483103 w 7061221"/>
              <a:gd name="connsiteY32" fmla="*/ 5716698 h 6603554"/>
              <a:gd name="connsiteX33" fmla="*/ 4025903 w 7061221"/>
              <a:gd name="connsiteY33" fmla="*/ 5259498 h 6603554"/>
              <a:gd name="connsiteX34" fmla="*/ 4025903 w 7061221"/>
              <a:gd name="connsiteY34" fmla="*/ 857100 h 6603554"/>
              <a:gd name="connsiteX35" fmla="*/ 4483103 w 7061221"/>
              <a:gd name="connsiteY35" fmla="*/ 399900 h 6603554"/>
              <a:gd name="connsiteX36" fmla="*/ 6604021 w 7061221"/>
              <a:gd name="connsiteY36" fmla="*/ 396377 h 6603554"/>
              <a:gd name="connsiteX37" fmla="*/ 7061221 w 7061221"/>
              <a:gd name="connsiteY37" fmla="*/ 853577 h 6603554"/>
              <a:gd name="connsiteX38" fmla="*/ 7061221 w 7061221"/>
              <a:gd name="connsiteY38" fmla="*/ 4561976 h 6603554"/>
              <a:gd name="connsiteX39" fmla="*/ 6604021 w 7061221"/>
              <a:gd name="connsiteY39" fmla="*/ 5019176 h 6603554"/>
              <a:gd name="connsiteX40" fmla="*/ 6146821 w 7061221"/>
              <a:gd name="connsiteY40" fmla="*/ 4561976 h 6603554"/>
              <a:gd name="connsiteX41" fmla="*/ 6146821 w 7061221"/>
              <a:gd name="connsiteY41" fmla="*/ 853577 h 6603554"/>
              <a:gd name="connsiteX42" fmla="*/ 6604021 w 7061221"/>
              <a:gd name="connsiteY42" fmla="*/ 396377 h 6603554"/>
              <a:gd name="connsiteX43" fmla="*/ 2432075 w 7061221"/>
              <a:gd name="connsiteY43" fmla="*/ 0 h 6603554"/>
              <a:gd name="connsiteX44" fmla="*/ 2889275 w 7061221"/>
              <a:gd name="connsiteY44" fmla="*/ 457200 h 6603554"/>
              <a:gd name="connsiteX45" fmla="*/ 2889275 w 7061221"/>
              <a:gd name="connsiteY45" fmla="*/ 5473700 h 6603554"/>
              <a:gd name="connsiteX46" fmla="*/ 2432075 w 7061221"/>
              <a:gd name="connsiteY46" fmla="*/ 5930900 h 6603554"/>
              <a:gd name="connsiteX47" fmla="*/ 1974875 w 7061221"/>
              <a:gd name="connsiteY47" fmla="*/ 5473700 h 6603554"/>
              <a:gd name="connsiteX48" fmla="*/ 1974875 w 7061221"/>
              <a:gd name="connsiteY48" fmla="*/ 457200 h 6603554"/>
              <a:gd name="connsiteX49" fmla="*/ 2432075 w 7061221"/>
              <a:gd name="connsiteY49" fmla="*/ 0 h 6603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7061221" h="6603554">
                <a:moveTo>
                  <a:pt x="5553076" y="1676908"/>
                </a:moveTo>
                <a:cubicBezTo>
                  <a:pt x="5842393" y="1676908"/>
                  <a:pt x="6076931" y="1911446"/>
                  <a:pt x="6076931" y="2200763"/>
                </a:cubicBezTo>
                <a:cubicBezTo>
                  <a:pt x="6076931" y="3392460"/>
                  <a:pt x="6076930" y="4584157"/>
                  <a:pt x="6076930" y="5775854"/>
                </a:cubicBezTo>
                <a:cubicBezTo>
                  <a:pt x="6076930" y="6065171"/>
                  <a:pt x="5842392" y="6299709"/>
                  <a:pt x="5553075" y="6299709"/>
                </a:cubicBezTo>
                <a:lnTo>
                  <a:pt x="5553076" y="6299708"/>
                </a:lnTo>
                <a:cubicBezTo>
                  <a:pt x="5263759" y="6299708"/>
                  <a:pt x="5029221" y="6065170"/>
                  <a:pt x="5029221" y="5775853"/>
                </a:cubicBezTo>
                <a:lnTo>
                  <a:pt x="5029221" y="2200763"/>
                </a:lnTo>
                <a:cubicBezTo>
                  <a:pt x="5029221" y="1911446"/>
                  <a:pt x="5263759" y="1676908"/>
                  <a:pt x="5553076" y="1676908"/>
                </a:cubicBezTo>
                <a:close/>
                <a:moveTo>
                  <a:pt x="1435100" y="1524000"/>
                </a:moveTo>
                <a:cubicBezTo>
                  <a:pt x="1687606" y="1524000"/>
                  <a:pt x="1892300" y="1728695"/>
                  <a:pt x="1892300" y="1981199"/>
                </a:cubicBezTo>
                <a:lnTo>
                  <a:pt x="1892300" y="5692317"/>
                </a:lnTo>
                <a:cubicBezTo>
                  <a:pt x="1892300" y="5944822"/>
                  <a:pt x="1687606" y="6149517"/>
                  <a:pt x="1435100" y="6149517"/>
                </a:cubicBezTo>
                <a:cubicBezTo>
                  <a:pt x="1182595" y="6149517"/>
                  <a:pt x="977900" y="5944822"/>
                  <a:pt x="977900" y="5692317"/>
                </a:cubicBezTo>
                <a:lnTo>
                  <a:pt x="977900" y="1981199"/>
                </a:lnTo>
                <a:cubicBezTo>
                  <a:pt x="977900" y="1728695"/>
                  <a:pt x="1182595" y="1524000"/>
                  <a:pt x="1435100" y="1524000"/>
                </a:cubicBezTo>
                <a:close/>
                <a:moveTo>
                  <a:pt x="457200" y="672654"/>
                </a:moveTo>
                <a:cubicBezTo>
                  <a:pt x="709705" y="672654"/>
                  <a:pt x="914399" y="877350"/>
                  <a:pt x="914399" y="1129855"/>
                </a:cubicBezTo>
                <a:lnTo>
                  <a:pt x="914399" y="4048647"/>
                </a:lnTo>
                <a:cubicBezTo>
                  <a:pt x="914399" y="4301152"/>
                  <a:pt x="709705" y="4505847"/>
                  <a:pt x="457200" y="4505847"/>
                </a:cubicBezTo>
                <a:cubicBezTo>
                  <a:pt x="204695" y="4505847"/>
                  <a:pt x="0" y="4301152"/>
                  <a:pt x="0" y="4048647"/>
                </a:cubicBezTo>
                <a:lnTo>
                  <a:pt x="0" y="1129855"/>
                </a:lnTo>
                <a:cubicBezTo>
                  <a:pt x="0" y="877350"/>
                  <a:pt x="204695" y="672654"/>
                  <a:pt x="457200" y="672654"/>
                </a:cubicBezTo>
                <a:close/>
                <a:moveTo>
                  <a:pt x="3467102" y="672654"/>
                </a:moveTo>
                <a:cubicBezTo>
                  <a:pt x="3719607" y="672654"/>
                  <a:pt x="3924302" y="877349"/>
                  <a:pt x="3924302" y="1129854"/>
                </a:cubicBezTo>
                <a:lnTo>
                  <a:pt x="3924302" y="6146354"/>
                </a:lnTo>
                <a:cubicBezTo>
                  <a:pt x="3924302" y="6398859"/>
                  <a:pt x="3719607" y="6603554"/>
                  <a:pt x="3467102" y="6603554"/>
                </a:cubicBezTo>
                <a:cubicBezTo>
                  <a:pt x="3214597" y="6603554"/>
                  <a:pt x="3009902" y="6398859"/>
                  <a:pt x="3009902" y="6146354"/>
                </a:cubicBezTo>
                <a:lnTo>
                  <a:pt x="3009902" y="1129854"/>
                </a:lnTo>
                <a:cubicBezTo>
                  <a:pt x="3009902" y="877349"/>
                  <a:pt x="3214597" y="672654"/>
                  <a:pt x="3467102" y="672654"/>
                </a:cubicBezTo>
                <a:close/>
                <a:moveTo>
                  <a:pt x="4483103" y="399900"/>
                </a:moveTo>
                <a:cubicBezTo>
                  <a:pt x="4735608" y="399900"/>
                  <a:pt x="4940303" y="604595"/>
                  <a:pt x="4940303" y="857100"/>
                </a:cubicBezTo>
                <a:lnTo>
                  <a:pt x="4940303" y="5259498"/>
                </a:lnTo>
                <a:cubicBezTo>
                  <a:pt x="4940303" y="5512003"/>
                  <a:pt x="4735608" y="5716698"/>
                  <a:pt x="4483103" y="5716698"/>
                </a:cubicBezTo>
                <a:cubicBezTo>
                  <a:pt x="4230598" y="5716698"/>
                  <a:pt x="4025903" y="5512003"/>
                  <a:pt x="4025903" y="5259498"/>
                </a:cubicBezTo>
                <a:lnTo>
                  <a:pt x="4025903" y="857100"/>
                </a:lnTo>
                <a:cubicBezTo>
                  <a:pt x="4025903" y="604595"/>
                  <a:pt x="4230598" y="399900"/>
                  <a:pt x="4483103" y="399900"/>
                </a:cubicBezTo>
                <a:close/>
                <a:moveTo>
                  <a:pt x="6604021" y="396377"/>
                </a:moveTo>
                <a:cubicBezTo>
                  <a:pt x="6856526" y="396377"/>
                  <a:pt x="7061221" y="601072"/>
                  <a:pt x="7061221" y="853577"/>
                </a:cubicBezTo>
                <a:lnTo>
                  <a:pt x="7061221" y="4561976"/>
                </a:lnTo>
                <a:cubicBezTo>
                  <a:pt x="7061221" y="4814481"/>
                  <a:pt x="6856526" y="5019176"/>
                  <a:pt x="6604021" y="5019176"/>
                </a:cubicBezTo>
                <a:cubicBezTo>
                  <a:pt x="6351516" y="5019176"/>
                  <a:pt x="6146821" y="4814481"/>
                  <a:pt x="6146821" y="4561976"/>
                </a:cubicBezTo>
                <a:lnTo>
                  <a:pt x="6146821" y="853577"/>
                </a:lnTo>
                <a:cubicBezTo>
                  <a:pt x="6146821" y="601072"/>
                  <a:pt x="6351516" y="396377"/>
                  <a:pt x="6604021" y="396377"/>
                </a:cubicBezTo>
                <a:close/>
                <a:moveTo>
                  <a:pt x="2432075" y="0"/>
                </a:moveTo>
                <a:cubicBezTo>
                  <a:pt x="2684580" y="0"/>
                  <a:pt x="2889275" y="204695"/>
                  <a:pt x="2889275" y="457200"/>
                </a:cubicBezTo>
                <a:lnTo>
                  <a:pt x="2889275" y="5473700"/>
                </a:lnTo>
                <a:cubicBezTo>
                  <a:pt x="2889275" y="5726205"/>
                  <a:pt x="2684580" y="5930900"/>
                  <a:pt x="2432075" y="5930900"/>
                </a:cubicBezTo>
                <a:cubicBezTo>
                  <a:pt x="2179570" y="5930900"/>
                  <a:pt x="1974875" y="5726205"/>
                  <a:pt x="1974875" y="5473700"/>
                </a:cubicBezTo>
                <a:lnTo>
                  <a:pt x="1974875" y="457200"/>
                </a:lnTo>
                <a:cubicBezTo>
                  <a:pt x="1974875" y="204695"/>
                  <a:pt x="2179570" y="0"/>
                  <a:pt x="2432075" y="0"/>
                </a:cubicBezTo>
                <a:close/>
              </a:path>
            </a:pathLst>
          </a:custGeom>
          <a:blipFill>
            <a:blip r:embed="rId2"/>
            <a:stretch>
              <a:fillRect/>
            </a:stretch>
          </a:blip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9" name="TextBox 8">
            <a:extLst>
              <a:ext uri="{FF2B5EF4-FFF2-40B4-BE49-F238E27FC236}">
                <a16:creationId xmlns:a16="http://schemas.microsoft.com/office/drawing/2014/main" id="{8D9EE37E-A854-4B5A-96A5-7C2461E0196C}"/>
              </a:ext>
            </a:extLst>
          </p:cNvPr>
          <p:cNvSpPr txBox="1"/>
          <p:nvPr/>
        </p:nvSpPr>
        <p:spPr>
          <a:xfrm>
            <a:off x="7518400" y="711379"/>
            <a:ext cx="4033520" cy="769441"/>
          </a:xfrm>
          <a:prstGeom prst="rect">
            <a:avLst/>
          </a:prstGeom>
          <a:noFill/>
        </p:spPr>
        <p:txBody>
          <a:bodyPr wrap="square" rtlCol="0">
            <a:spAutoFit/>
          </a:bodyPr>
          <a:lstStyle/>
          <a:p>
            <a:r>
              <a:rPr lang="en-IN" sz="4400" b="1" dirty="0">
                <a:solidFill>
                  <a:schemeClr val="bg1"/>
                </a:solidFill>
                <a:latin typeface="Arial" panose="020B0604020202020204" pitchFamily="34" charset="0"/>
                <a:cs typeface="Arial" panose="020B0604020202020204" pitchFamily="34" charset="0"/>
              </a:rPr>
              <a:t>RESULT</a:t>
            </a:r>
          </a:p>
        </p:txBody>
      </p:sp>
      <p:sp>
        <p:nvSpPr>
          <p:cNvPr id="11" name="TextBox 10">
            <a:extLst>
              <a:ext uri="{FF2B5EF4-FFF2-40B4-BE49-F238E27FC236}">
                <a16:creationId xmlns:a16="http://schemas.microsoft.com/office/drawing/2014/main" id="{57C20871-17BE-4624-8D9C-54464F69149C}"/>
              </a:ext>
            </a:extLst>
          </p:cNvPr>
          <p:cNvSpPr txBox="1"/>
          <p:nvPr/>
        </p:nvSpPr>
        <p:spPr>
          <a:xfrm>
            <a:off x="7626340" y="1864578"/>
            <a:ext cx="4470400" cy="4401205"/>
          </a:xfrm>
          <a:prstGeom prst="rect">
            <a:avLst/>
          </a:prstGeom>
          <a:noFill/>
        </p:spPr>
        <p:txBody>
          <a:bodyPr wrap="square" rtlCol="0">
            <a:spAutoFit/>
          </a:bodyPr>
          <a:lstStyle/>
          <a:p>
            <a:pPr marL="457200" indent="-457200">
              <a:buFont typeface="Arial" panose="020B0604020202020204" pitchFamily="34" charset="0"/>
              <a:buChar char="•"/>
            </a:pPr>
            <a:r>
              <a:rPr lang="en-IN" sz="2800" b="1" dirty="0">
                <a:solidFill>
                  <a:schemeClr val="bg1"/>
                </a:solidFill>
                <a:latin typeface="Arial" panose="020B0604020202020204" pitchFamily="34" charset="0"/>
                <a:cs typeface="Arial" panose="020B0604020202020204" pitchFamily="34" charset="0"/>
              </a:rPr>
              <a:t>OBJECTIVE 1:</a:t>
            </a:r>
          </a:p>
          <a:p>
            <a:r>
              <a:rPr lang="en-IN" sz="2800" dirty="0">
                <a:solidFill>
                  <a:schemeClr val="bg1"/>
                </a:solidFill>
                <a:latin typeface="Arial" panose="020B0604020202020204" pitchFamily="34" charset="0"/>
                <a:cs typeface="Arial" panose="020B0604020202020204" pitchFamily="34" charset="0"/>
              </a:rPr>
              <a:t>Remote Sensing Variables and Biophysical Parameter Correlation Plots.</a:t>
            </a:r>
          </a:p>
          <a:p>
            <a:pPr marL="457200" indent="-457200">
              <a:buFont typeface="Arial" panose="020B0604020202020204" pitchFamily="34" charset="0"/>
              <a:buChar char="•"/>
            </a:pPr>
            <a:r>
              <a:rPr lang="en-IN" sz="2800" b="1" dirty="0">
                <a:solidFill>
                  <a:schemeClr val="bg1"/>
                </a:solidFill>
                <a:latin typeface="Arial" panose="020B0604020202020204" pitchFamily="34" charset="0"/>
                <a:cs typeface="Arial" panose="020B0604020202020204" pitchFamily="34" charset="0"/>
              </a:rPr>
              <a:t>OBJECTIVE 2:</a:t>
            </a:r>
          </a:p>
          <a:p>
            <a:r>
              <a:rPr lang="en-IN" sz="2800" dirty="0">
                <a:solidFill>
                  <a:schemeClr val="bg1"/>
                </a:solidFill>
                <a:latin typeface="Arial" panose="020B0604020202020204" pitchFamily="34" charset="0"/>
                <a:cs typeface="Arial" panose="020B0604020202020204" pitchFamily="34" charset="0"/>
              </a:rPr>
              <a:t>Machine Learning Model Observations.</a:t>
            </a:r>
          </a:p>
          <a:p>
            <a:pPr marL="457200" indent="-457200">
              <a:buFont typeface="Arial" panose="020B0604020202020204" pitchFamily="34" charset="0"/>
              <a:buChar char="•"/>
            </a:pPr>
            <a:r>
              <a:rPr lang="en-IN" sz="2800" b="1" dirty="0">
                <a:solidFill>
                  <a:schemeClr val="bg1"/>
                </a:solidFill>
                <a:latin typeface="Arial" panose="020B0604020202020204" pitchFamily="34" charset="0"/>
                <a:cs typeface="Arial" panose="020B0604020202020204" pitchFamily="34" charset="0"/>
              </a:rPr>
              <a:t>OBJECTIVE 3:</a:t>
            </a:r>
          </a:p>
          <a:p>
            <a:r>
              <a:rPr lang="en-IN" sz="2800" dirty="0">
                <a:solidFill>
                  <a:schemeClr val="bg1"/>
                </a:solidFill>
                <a:latin typeface="Arial" panose="020B0604020202020204" pitchFamily="34" charset="0"/>
                <a:cs typeface="Arial" panose="020B0604020202020204" pitchFamily="34" charset="0"/>
              </a:rPr>
              <a:t>LAI, DBH, Orchard height,</a:t>
            </a:r>
          </a:p>
          <a:p>
            <a:r>
              <a:rPr lang="en-IN" sz="2800" dirty="0">
                <a:solidFill>
                  <a:schemeClr val="bg1"/>
                </a:solidFill>
                <a:latin typeface="Arial" panose="020B0604020202020204" pitchFamily="34" charset="0"/>
                <a:cs typeface="Arial" panose="020B0604020202020204" pitchFamily="34" charset="0"/>
              </a:rPr>
              <a:t>Canopy Circumference.</a:t>
            </a:r>
          </a:p>
        </p:txBody>
      </p:sp>
      <p:pic>
        <p:nvPicPr>
          <p:cNvPr id="17" name="Picture 16">
            <a:extLst>
              <a:ext uri="{FF2B5EF4-FFF2-40B4-BE49-F238E27FC236}">
                <a16:creationId xmlns:a16="http://schemas.microsoft.com/office/drawing/2014/main" id="{43F3BD91-4504-4797-8442-13DA994778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15" y="-4372519"/>
            <a:ext cx="5791185" cy="3822944"/>
          </a:xfrm>
          <a:prstGeom prst="rect">
            <a:avLst/>
          </a:prstGeom>
          <a:ln>
            <a:solidFill>
              <a:schemeClr val="accent4">
                <a:lumMod val="60000"/>
                <a:lumOff val="40000"/>
              </a:schemeClr>
            </a:solidFill>
          </a:ln>
        </p:spPr>
      </p:pic>
      <p:pic>
        <p:nvPicPr>
          <p:cNvPr id="18" name="Picture 17">
            <a:extLst>
              <a:ext uri="{FF2B5EF4-FFF2-40B4-BE49-F238E27FC236}">
                <a16:creationId xmlns:a16="http://schemas.microsoft.com/office/drawing/2014/main" id="{5A70041D-2499-4C85-80C8-C4D6007CA4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3079" y="7114535"/>
            <a:ext cx="5720080" cy="3822944"/>
          </a:xfrm>
          <a:prstGeom prst="rect">
            <a:avLst/>
          </a:prstGeom>
          <a:ln>
            <a:solidFill>
              <a:schemeClr val="accent4">
                <a:lumMod val="60000"/>
                <a:lumOff val="40000"/>
              </a:schemeClr>
            </a:solidFill>
          </a:ln>
        </p:spPr>
      </p:pic>
    </p:spTree>
    <p:extLst>
      <p:ext uri="{BB962C8B-B14F-4D97-AF65-F5344CB8AC3E}">
        <p14:creationId xmlns:p14="http://schemas.microsoft.com/office/powerpoint/2010/main" val="5118328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9C5C728-7817-43BA-BAEC-950005B567B9}"/>
              </a:ext>
            </a:extLst>
          </p:cNvPr>
          <p:cNvSpPr/>
          <p:nvPr/>
        </p:nvSpPr>
        <p:spPr>
          <a:xfrm>
            <a:off x="0" y="0"/>
            <a:ext cx="12192000" cy="6857999"/>
          </a:xfrm>
          <a:prstGeom prst="rect">
            <a:avLst/>
          </a:prstGeom>
          <a:gradFill>
            <a:gsLst>
              <a:gs pos="0">
                <a:schemeClr val="accent2">
                  <a:alpha val="56000"/>
                  <a:lumMod val="41000"/>
                </a:schemeClr>
              </a:gs>
              <a:gs pos="28000">
                <a:schemeClr val="accent2">
                  <a:lumMod val="50000"/>
                  <a:alpha val="5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40675A81-8F6B-4DB7-BC2C-3D54D25D2B7B}"/>
              </a:ext>
            </a:extLst>
          </p:cNvPr>
          <p:cNvSpPr/>
          <p:nvPr/>
        </p:nvSpPr>
        <p:spPr>
          <a:xfrm>
            <a:off x="3383280" y="243840"/>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a:extLst>
              <a:ext uri="{FF2B5EF4-FFF2-40B4-BE49-F238E27FC236}">
                <a16:creationId xmlns:a16="http://schemas.microsoft.com/office/drawing/2014/main" id="{C33F32B4-3488-43A1-8A87-8FBF4469F4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048" y="1923928"/>
            <a:ext cx="5791185" cy="3822944"/>
          </a:xfrm>
          <a:prstGeom prst="rect">
            <a:avLst/>
          </a:prstGeom>
          <a:ln>
            <a:solidFill>
              <a:schemeClr val="accent4">
                <a:lumMod val="60000"/>
                <a:lumOff val="40000"/>
              </a:schemeClr>
            </a:solidFill>
          </a:ln>
        </p:spPr>
      </p:pic>
      <p:pic>
        <p:nvPicPr>
          <p:cNvPr id="15" name="Picture 14">
            <a:extLst>
              <a:ext uri="{FF2B5EF4-FFF2-40B4-BE49-F238E27FC236}">
                <a16:creationId xmlns:a16="http://schemas.microsoft.com/office/drawing/2014/main" id="{4F7D2027-B60C-4C57-835D-8F596BE965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923928"/>
            <a:ext cx="5720080" cy="3822944"/>
          </a:xfrm>
          <a:prstGeom prst="rect">
            <a:avLst/>
          </a:prstGeom>
          <a:ln>
            <a:solidFill>
              <a:schemeClr val="accent4">
                <a:lumMod val="60000"/>
                <a:lumOff val="40000"/>
              </a:schemeClr>
            </a:solidFill>
          </a:ln>
        </p:spPr>
      </p:pic>
      <p:sp>
        <p:nvSpPr>
          <p:cNvPr id="17" name="TextBox 16">
            <a:extLst>
              <a:ext uri="{FF2B5EF4-FFF2-40B4-BE49-F238E27FC236}">
                <a16:creationId xmlns:a16="http://schemas.microsoft.com/office/drawing/2014/main" id="{FAD072D7-8104-4B7A-ADAF-BF5519A9CB8C}"/>
              </a:ext>
            </a:extLst>
          </p:cNvPr>
          <p:cNvSpPr txBox="1"/>
          <p:nvPr/>
        </p:nvSpPr>
        <p:spPr>
          <a:xfrm>
            <a:off x="193047" y="420664"/>
            <a:ext cx="11384273" cy="954107"/>
          </a:xfrm>
          <a:prstGeom prst="rect">
            <a:avLst/>
          </a:prstGeom>
          <a:noFill/>
        </p:spPr>
        <p:txBody>
          <a:bodyPr wrap="square">
            <a:spAutoFit/>
          </a:bodyPr>
          <a:lstStyle/>
          <a:p>
            <a:r>
              <a:rPr lang="en-US" sz="2800" b="1" i="0" u="none" strike="noStrike" dirty="0">
                <a:solidFill>
                  <a:schemeClr val="bg1"/>
                </a:solidFill>
                <a:effectLst/>
                <a:latin typeface="Arial" panose="020B0604020202020204" pitchFamily="34" charset="0"/>
                <a:cs typeface="Arial" panose="020B0604020202020204" pitchFamily="34" charset="0"/>
              </a:rPr>
              <a:t>REMOTE SENSING VARIABLES AND BIOPHYSICAL PARAMETER CORRELATION PLOTS:</a:t>
            </a:r>
            <a:endParaRPr lang="en-IN" sz="2800" dirty="0">
              <a:solidFill>
                <a:schemeClr val="bg1"/>
              </a:solidFill>
              <a:latin typeface="Arial" panose="020B0604020202020204" pitchFamily="34" charset="0"/>
              <a:cs typeface="Arial" panose="020B0604020202020204" pitchFamily="34" charset="0"/>
            </a:endParaRPr>
          </a:p>
        </p:txBody>
      </p:sp>
      <p:pic>
        <p:nvPicPr>
          <p:cNvPr id="28" name="Picture 27">
            <a:extLst>
              <a:ext uri="{FF2B5EF4-FFF2-40B4-BE49-F238E27FC236}">
                <a16:creationId xmlns:a16="http://schemas.microsoft.com/office/drawing/2014/main" id="{A67133B1-3560-4777-A754-767A8F7803A6}"/>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316759" y="1923928"/>
            <a:ext cx="5813064" cy="3436200"/>
          </a:xfrm>
          <a:prstGeom prst="rect">
            <a:avLst/>
          </a:prstGeom>
          <a:ln>
            <a:solidFill>
              <a:schemeClr val="accent4">
                <a:lumMod val="60000"/>
                <a:lumOff val="40000"/>
              </a:schemeClr>
            </a:solidFill>
          </a:ln>
        </p:spPr>
      </p:pic>
      <p:pic>
        <p:nvPicPr>
          <p:cNvPr id="30" name="Picture 29">
            <a:extLst>
              <a:ext uri="{FF2B5EF4-FFF2-40B4-BE49-F238E27FC236}">
                <a16:creationId xmlns:a16="http://schemas.microsoft.com/office/drawing/2014/main" id="{EBE25522-5E7C-487C-B85E-89BC843BA42A}"/>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12385048" y="2117300"/>
            <a:ext cx="5720080" cy="3436200"/>
          </a:xfrm>
          <a:prstGeom prst="rect">
            <a:avLst/>
          </a:prstGeom>
          <a:ln>
            <a:solidFill>
              <a:schemeClr val="accent4">
                <a:lumMod val="60000"/>
                <a:lumOff val="40000"/>
              </a:schemeClr>
            </a:solidFill>
          </a:ln>
        </p:spPr>
      </p:pic>
    </p:spTree>
    <p:extLst>
      <p:ext uri="{BB962C8B-B14F-4D97-AF65-F5344CB8AC3E}">
        <p14:creationId xmlns:p14="http://schemas.microsoft.com/office/powerpoint/2010/main" val="32225182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D3B4C918172D841AE8223A7CADA4AB8" ma:contentTypeVersion="4" ma:contentTypeDescription="Create a new document." ma:contentTypeScope="" ma:versionID="4e76b6bed5389ff26a46505f666e318a">
  <xsd:schema xmlns:xsd="http://www.w3.org/2001/XMLSchema" xmlns:xs="http://www.w3.org/2001/XMLSchema" xmlns:p="http://schemas.microsoft.com/office/2006/metadata/properties" xmlns:ns3="52387aa3-5b93-47ef-a89a-ef36f8a2834f" targetNamespace="http://schemas.microsoft.com/office/2006/metadata/properties" ma:root="true" ma:fieldsID="b2a03dbda235336029d6136eff8d057d" ns3:_="">
    <xsd:import namespace="52387aa3-5b93-47ef-a89a-ef36f8a2834f"/>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2387aa3-5b93-47ef-a89a-ef36f8a2834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08250AF-046A-45BA-A05E-0465851F5C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2387aa3-5b93-47ef-a89a-ef36f8a2834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D150B58-3CFC-49BC-A425-9B60ED653A08}">
  <ds:schemaRefs>
    <ds:schemaRef ds:uri="http://schemas.microsoft.com/sharepoint/v3/contenttype/forms"/>
  </ds:schemaRefs>
</ds:datastoreItem>
</file>

<file path=customXml/itemProps3.xml><?xml version="1.0" encoding="utf-8"?>
<ds:datastoreItem xmlns:ds="http://schemas.openxmlformats.org/officeDocument/2006/customXml" ds:itemID="{971BA34A-6F85-443F-BCC1-0D9BE9C9F7B8}">
  <ds:schemaRefs>
    <ds:schemaRef ds:uri="http://purl.org/dc/elements/1.1/"/>
    <ds:schemaRef ds:uri="http://www.w3.org/XML/1998/namespace"/>
    <ds:schemaRef ds:uri="52387aa3-5b93-47ef-a89a-ef36f8a2834f"/>
    <ds:schemaRef ds:uri="http://purl.org/dc/terms/"/>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3683</TotalTime>
  <Words>1743</Words>
  <Application>Microsoft Office PowerPoint</Application>
  <PresentationFormat>Widescreen</PresentationFormat>
  <Paragraphs>248</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Bernard MT Condensed</vt:lpstr>
      <vt:lpstr>Calibri</vt:lpstr>
      <vt:lpstr>Calibri Light</vt:lpstr>
      <vt:lpstr>Georgia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Manisha Shetty</dc:creator>
  <cp:lastModifiedBy>Manisha Shetty</cp:lastModifiedBy>
  <cp:revision>131</cp:revision>
  <dcterms:created xsi:type="dcterms:W3CDTF">2024-04-18T11:25:27Z</dcterms:created>
  <dcterms:modified xsi:type="dcterms:W3CDTF">2024-04-23T07:04:20Z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0x010100DD3B4C918172D841AE8223A7CADA4AB8</vt:lpwstr>
  </property>
</Properties>
</file>

<file path=docProps/thumbnail.jpeg>
</file>